
<file path=[Content_Types].xml><?xml version="1.0" encoding="utf-8"?>
<Types xmlns="http://schemas.openxmlformats.org/package/2006/content-types">
  <Default Extension="png" ContentType="image/png"/>
  <Default Extension="jpeg" ContentType="image/jpe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4" r:id="rId4"/>
    <p:sldMasterId id="2147483668" r:id="rId5"/>
    <p:sldMasterId id="2147483672" r:id="rId6"/>
    <p:sldMasterId id="2147483676" r:id="rId7"/>
    <p:sldMasterId id="2147483680" r:id="rId8"/>
    <p:sldMasterId id="2147483684" r:id="rId9"/>
    <p:sldMasterId id="2147483688" r:id="rId10"/>
    <p:sldMasterId id="2147483692" r:id="rId11"/>
  </p:sldMasterIdLst>
  <p:notesMasterIdLst>
    <p:notesMasterId r:id="rId13"/>
  </p:notesMasterIdLst>
  <p:sldIdLst>
    <p:sldId id="294" r:id="rId12"/>
    <p:sldId id="266" r:id="rId14"/>
    <p:sldId id="295" r:id="rId15"/>
    <p:sldId id="296" r:id="rId16"/>
    <p:sldId id="355" r:id="rId17"/>
    <p:sldId id="336" r:id="rId18"/>
    <p:sldId id="333" r:id="rId19"/>
    <p:sldId id="356" r:id="rId20"/>
    <p:sldId id="335" r:id="rId21"/>
    <p:sldId id="343" r:id="rId22"/>
    <p:sldId id="332" r:id="rId23"/>
    <p:sldId id="325" r:id="rId24"/>
    <p:sldId id="357" r:id="rId25"/>
    <p:sldId id="339" r:id="rId26"/>
    <p:sldId id="323" r:id="rId27"/>
    <p:sldId id="338" r:id="rId28"/>
    <p:sldId id="334" r:id="rId29"/>
    <p:sldId id="327" r:id="rId30"/>
    <p:sldId id="358" r:id="rId31"/>
    <p:sldId id="321" r:id="rId32"/>
  </p:sldIdLst>
  <p:sldSz cx="12190095" cy="685927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3B7"/>
    <a:srgbClr val="18D2A6"/>
    <a:srgbClr val="03A6AF"/>
    <a:srgbClr val="0374AF"/>
    <a:srgbClr val="14B28B"/>
    <a:srgbClr val="01ACBE"/>
    <a:srgbClr val="0170C1"/>
    <a:srgbClr val="EB5145"/>
    <a:srgbClr val="EB5345"/>
    <a:srgbClr val="FE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904" y="-96"/>
      </p:cViewPr>
      <p:guideLst>
        <p:guide orient="horz" pos="2176"/>
        <p:guide pos="37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9.xml.rels><?xml version="1.0" encoding="UTF-8" standalone="yes"?>
<Relationships xmlns="http://schemas.openxmlformats.org/package/2006/relationships"><Relationship Id="rId5" Type="http://schemas.openxmlformats.org/officeDocument/2006/relationships/theme" Target="../theme/theme9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4" Type="http://schemas.openxmlformats.org/officeDocument/2006/relationships/theme" Target="../theme/theme10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43.xml"/><Relationship Id="rId6" Type="http://schemas.openxmlformats.org/officeDocument/2006/relationships/image" Target="../media/image6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3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22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3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oving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889.794922" end="4366.054199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97379" y="-1128485"/>
            <a:ext cx="609600" cy="6096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4896042"/>
            <a:ext cx="12190414" cy="4843505"/>
            <a:chOff x="0" y="4292079"/>
            <a:chExt cx="12190414" cy="4843505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4692834"/>
              <a:ext cx="12190414" cy="4442750"/>
              <a:chOff x="0" y="5400390"/>
              <a:chExt cx="12190414" cy="44427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4" name="波形 3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波形 70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76" name="波形 75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波形 76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7" name="组合 86"/>
            <p:cNvGrpSpPr/>
            <p:nvPr/>
          </p:nvGrpSpPr>
          <p:grpSpPr>
            <a:xfrm>
              <a:off x="0" y="4292079"/>
              <a:ext cx="12190414" cy="4442750"/>
              <a:chOff x="0" y="5400390"/>
              <a:chExt cx="12190414" cy="4442750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96" name="波形 95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波形 96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3" name="组合 92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94" name="波形 93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波形 94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116" name="PA_标题 1"/>
          <p:cNvSpPr txBox="1"/>
          <p:nvPr>
            <p:custDataLst>
              <p:tags r:id="rId4"/>
            </p:custDataLst>
          </p:nvPr>
        </p:nvSpPr>
        <p:spPr>
          <a:xfrm>
            <a:off x="2307630" y="2811682"/>
            <a:ext cx="10361851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 smtClean="0">
                <a:solidFill>
                  <a:srgbClr val="18D2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生产设备数据采集系统</a:t>
            </a:r>
            <a:endParaRPr lang="zh-CN" altLang="en-US" sz="4000" b="1" dirty="0">
              <a:solidFill>
                <a:srgbClr val="18D2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PA_副标题 2"/>
          <p:cNvSpPr txBox="1"/>
          <p:nvPr>
            <p:custDataLst>
              <p:tags r:id="rId5"/>
            </p:custDataLst>
          </p:nvPr>
        </p:nvSpPr>
        <p:spPr>
          <a:xfrm>
            <a:off x="1824911" y="3898483"/>
            <a:ext cx="8533289" cy="3834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适用于不锈钢餐厨具制造行业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咖啡集成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8805" y="8337550"/>
            <a:ext cx="3364865" cy="509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6" grpId="0"/>
      <p:bldP spid="11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1752600" y="2705721"/>
            <a:ext cx="5032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设备数据采集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752600" y="3780255"/>
            <a:ext cx="5032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环境数据采集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85442" y="2705721"/>
            <a:ext cx="5032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集成系统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385442" y="3780255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数据利用与价值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992694" y="2636279"/>
            <a:ext cx="624684" cy="600549"/>
            <a:chOff x="2215144" y="982844"/>
            <a:chExt cx="1120898" cy="842780"/>
          </a:xfrm>
        </p:grpSpPr>
        <p:sp>
          <p:nvSpPr>
            <p:cNvPr id="82" name="平行四边形 81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solidFill>
              <a:srgbClr val="1983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83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23554" y="2636279"/>
            <a:ext cx="624684" cy="600549"/>
            <a:chOff x="2215144" y="982844"/>
            <a:chExt cx="1120898" cy="842780"/>
          </a:xfrm>
        </p:grpSpPr>
        <p:sp>
          <p:nvSpPr>
            <p:cNvPr id="85" name="平行四边形 84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86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009365" y="3710813"/>
            <a:ext cx="624684" cy="600549"/>
            <a:chOff x="2215144" y="982844"/>
            <a:chExt cx="1120898" cy="842780"/>
          </a:xfrm>
        </p:grpSpPr>
        <p:sp>
          <p:nvSpPr>
            <p:cNvPr id="88" name="平行四边形 87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89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40225" y="3710813"/>
            <a:ext cx="624684" cy="600549"/>
            <a:chOff x="2215144" y="982844"/>
            <a:chExt cx="1120898" cy="842780"/>
          </a:xfrm>
        </p:grpSpPr>
        <p:sp>
          <p:nvSpPr>
            <p:cNvPr id="91" name="平行四边形 90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solidFill>
              <a:srgbClr val="1983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Impact" panose="020B0806030902050204" pitchFamily="34" charset="0"/>
              </a:endParaRPr>
            </a:p>
          </p:txBody>
        </p:sp>
        <p:sp>
          <p:nvSpPr>
            <p:cNvPr id="92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 flipH="1">
            <a:off x="5002212" y="0"/>
            <a:ext cx="2185988" cy="1879600"/>
          </a:xfrm>
          <a:prstGeom prst="rect">
            <a:avLst/>
          </a:prstGeom>
          <a:solidFill>
            <a:srgbClr val="18D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283"/>
          <p:cNvSpPr txBox="1"/>
          <p:nvPr/>
        </p:nvSpPr>
        <p:spPr>
          <a:xfrm>
            <a:off x="5121949" y="456337"/>
            <a:ext cx="1946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0" y="4896042"/>
            <a:ext cx="12190414" cy="4843505"/>
            <a:chOff x="0" y="4292079"/>
            <a:chExt cx="12190414" cy="4843505"/>
          </a:xfrm>
        </p:grpSpPr>
        <p:grpSp>
          <p:nvGrpSpPr>
            <p:cNvPr id="71" name="组合 70"/>
            <p:cNvGrpSpPr/>
            <p:nvPr/>
          </p:nvGrpSpPr>
          <p:grpSpPr>
            <a:xfrm>
              <a:off x="0" y="4692834"/>
              <a:ext cx="12190414" cy="4442750"/>
              <a:chOff x="0" y="5400390"/>
              <a:chExt cx="12190414" cy="4442750"/>
            </a:xfrm>
          </p:grpSpPr>
          <p:grpSp>
            <p:nvGrpSpPr>
              <p:cNvPr id="96" name="组合 95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100" name="波形 99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波形 100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7" name="组合 96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98" name="波形 97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波形 98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0" y="4292079"/>
              <a:ext cx="12190414" cy="4442750"/>
              <a:chOff x="0" y="5400390"/>
              <a:chExt cx="12190414" cy="4442750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94" name="波形 93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波形 94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76" name="波形 75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波形 92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75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375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75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375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69" grpId="0" animBg="1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997" y="2175329"/>
            <a:ext cx="10309231" cy="2220666"/>
            <a:chOff x="971997" y="2061029"/>
            <a:chExt cx="10309231" cy="2220666"/>
          </a:xfrm>
        </p:grpSpPr>
        <p:grpSp>
          <p:nvGrpSpPr>
            <p:cNvPr id="53" name="组合 52"/>
            <p:cNvGrpSpPr/>
            <p:nvPr/>
          </p:nvGrpSpPr>
          <p:grpSpPr>
            <a:xfrm>
              <a:off x="3093583" y="2061029"/>
              <a:ext cx="8187645" cy="2220666"/>
              <a:chOff x="2320697" y="395508"/>
              <a:chExt cx="8187645" cy="878114"/>
            </a:xfrm>
          </p:grpSpPr>
          <p:sp>
            <p:nvSpPr>
              <p:cNvPr id="57" name="矩形 56"/>
              <p:cNvSpPr/>
              <p:nvPr/>
            </p:nvSpPr>
            <p:spPr>
              <a:xfrm flipH="1">
                <a:off x="2320697" y="395508"/>
                <a:ext cx="8187645" cy="878114"/>
              </a:xfrm>
              <a:prstGeom prst="rect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3448624" y="614306"/>
                <a:ext cx="4304959" cy="395287"/>
                <a:chOff x="4303274" y="569913"/>
                <a:chExt cx="4304959" cy="395287"/>
              </a:xfrm>
            </p:grpSpPr>
            <p:sp>
              <p:nvSpPr>
                <p:cNvPr id="71" name="矩形 3"/>
                <p:cNvSpPr/>
                <p:nvPr/>
              </p:nvSpPr>
              <p:spPr>
                <a:xfrm>
                  <a:off x="4769023" y="609815"/>
                  <a:ext cx="3839210" cy="327681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 lIns="91431" tIns="45716" rIns="91431" bIns="45716">
                  <a:spAutoFit/>
                </a:bodyPr>
                <a:lstStyle/>
                <a:p>
                  <a:pPr lvl="0" eaLnBrk="1" hangingPunct="1">
                    <a:buNone/>
                  </a:pPr>
                  <a:r>
                    <a:rPr lang="zh-CN" altLang="en-US" sz="4800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设备数据采集</a:t>
                  </a:r>
                  <a:endParaRPr lang="zh-CN" altLang="en-US" sz="4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2" name="组合 26"/>
                <p:cNvGrpSpPr/>
                <p:nvPr/>
              </p:nvGrpSpPr>
              <p:grpSpPr>
                <a:xfrm>
                  <a:off x="4303274" y="569913"/>
                  <a:ext cx="263525" cy="395287"/>
                  <a:chOff x="-600423" y="0"/>
                  <a:chExt cx="213756" cy="427512"/>
                </a:xfrm>
              </p:grpSpPr>
              <p:sp>
                <p:nvSpPr>
                  <p:cNvPr id="73" name="直接连接符 27"/>
                  <p:cNvSpPr/>
                  <p:nvPr/>
                </p:nvSpPr>
                <p:spPr>
                  <a:xfrm>
                    <a:off x="-600423" y="0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直接连接符 28"/>
                  <p:cNvSpPr/>
                  <p:nvPr/>
                </p:nvSpPr>
                <p:spPr>
                  <a:xfrm flipH="1">
                    <a:off x="-600423" y="213756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87" name="组合 86"/>
            <p:cNvGrpSpPr/>
            <p:nvPr/>
          </p:nvGrpSpPr>
          <p:grpSpPr>
            <a:xfrm>
              <a:off x="971997" y="2061029"/>
              <a:ext cx="2121586" cy="2220666"/>
              <a:chOff x="2215144" y="982844"/>
              <a:chExt cx="1120898" cy="923141"/>
            </a:xfrm>
          </p:grpSpPr>
          <p:sp>
            <p:nvSpPr>
              <p:cNvPr id="88" name="平行四边形 87"/>
              <p:cNvSpPr/>
              <p:nvPr/>
            </p:nvSpPr>
            <p:spPr>
              <a:xfrm>
                <a:off x="2215144" y="982844"/>
                <a:ext cx="1120898" cy="923141"/>
              </a:xfrm>
              <a:prstGeom prst="parallelogram">
                <a:avLst>
                  <a:gd name="adj" fmla="val 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Impact" panose="020B0806030902050204" pitchFamily="34" charset="0"/>
                </a:endParaRPr>
              </a:p>
            </p:txBody>
          </p:sp>
          <p:sp>
            <p:nvSpPr>
              <p:cNvPr id="95" name="文本框 9"/>
              <p:cNvSpPr txBox="1"/>
              <p:nvPr/>
            </p:nvSpPr>
            <p:spPr>
              <a:xfrm>
                <a:off x="2245058" y="1190776"/>
                <a:ext cx="1066799" cy="495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72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2862225" cy="535940"/>
              <a:chOff x="5043488" y="515938"/>
              <a:chExt cx="2862225" cy="535940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2238338" cy="53594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zh-CN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设备</a:t>
                </a: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数据采集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" name="Oval 87"/>
          <p:cNvSpPr/>
          <p:nvPr/>
        </p:nvSpPr>
        <p:spPr>
          <a:xfrm>
            <a:off x="5017646" y="2945433"/>
            <a:ext cx="2072343" cy="2072343"/>
          </a:xfrm>
          <a:prstGeom prst="ellipse">
            <a:avLst/>
          </a:prstGeom>
          <a:solidFill>
            <a:schemeClr val="bg1">
              <a:lumMod val="65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</a:endParaRPr>
          </a:p>
        </p:txBody>
      </p:sp>
      <p:sp>
        <p:nvSpPr>
          <p:cNvPr id="13" name="Oval 88"/>
          <p:cNvSpPr/>
          <p:nvPr/>
        </p:nvSpPr>
        <p:spPr>
          <a:xfrm>
            <a:off x="3797633" y="3277419"/>
            <a:ext cx="1408371" cy="1408371"/>
          </a:xfrm>
          <a:prstGeom prst="ellipse">
            <a:avLst/>
          </a:prstGeom>
          <a:solidFill>
            <a:srgbClr val="1983B7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Oval 89"/>
          <p:cNvSpPr/>
          <p:nvPr/>
        </p:nvSpPr>
        <p:spPr>
          <a:xfrm>
            <a:off x="6901631" y="3277418"/>
            <a:ext cx="1408371" cy="1408371"/>
          </a:xfrm>
          <a:prstGeom prst="ellipse">
            <a:avLst/>
          </a:prstGeom>
          <a:solidFill>
            <a:srgbClr val="1983B7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</a:endParaRPr>
          </a:p>
        </p:txBody>
      </p:sp>
      <p:sp>
        <p:nvSpPr>
          <p:cNvPr id="15" name="Oval 90"/>
          <p:cNvSpPr/>
          <p:nvPr/>
        </p:nvSpPr>
        <p:spPr>
          <a:xfrm rot="16200000">
            <a:off x="5349633" y="4829417"/>
            <a:ext cx="1408371" cy="1408371"/>
          </a:xfrm>
          <a:prstGeom prst="ellipse">
            <a:avLst/>
          </a:prstGeom>
          <a:solidFill>
            <a:srgbClr val="18D2A6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</a:endParaRPr>
          </a:p>
        </p:txBody>
      </p:sp>
      <p:sp>
        <p:nvSpPr>
          <p:cNvPr id="16" name="Oval 92"/>
          <p:cNvSpPr/>
          <p:nvPr/>
        </p:nvSpPr>
        <p:spPr>
          <a:xfrm rot="16200000">
            <a:off x="5349632" y="1725419"/>
            <a:ext cx="1408371" cy="1408371"/>
          </a:xfrm>
          <a:prstGeom prst="ellipse">
            <a:avLst/>
          </a:prstGeom>
          <a:solidFill>
            <a:srgbClr val="18D2A6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</a:endParaRPr>
          </a:p>
        </p:txBody>
      </p:sp>
      <p:cxnSp>
        <p:nvCxnSpPr>
          <p:cNvPr id="17" name="Elbow Connector 93"/>
          <p:cNvCxnSpPr>
            <a:stCxn id="13" idx="2"/>
          </p:cNvCxnSpPr>
          <p:nvPr/>
        </p:nvCxnSpPr>
        <p:spPr>
          <a:xfrm rot="10800000" flipV="1">
            <a:off x="269875" y="3980815"/>
            <a:ext cx="3528060" cy="417195"/>
          </a:xfrm>
          <a:prstGeom prst="bentConnector3">
            <a:avLst>
              <a:gd name="adj1" fmla="val 36879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94"/>
          <p:cNvCxnSpPr>
            <a:stCxn id="15" idx="0"/>
          </p:cNvCxnSpPr>
          <p:nvPr/>
        </p:nvCxnSpPr>
        <p:spPr>
          <a:xfrm rot="10800000" flipV="1">
            <a:off x="1543685" y="5533390"/>
            <a:ext cx="3805555" cy="421640"/>
          </a:xfrm>
          <a:prstGeom prst="bentConnector3">
            <a:avLst>
              <a:gd name="adj1" fmla="val 41097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95"/>
          <p:cNvCxnSpPr>
            <a:stCxn id="16" idx="4"/>
          </p:cNvCxnSpPr>
          <p:nvPr/>
        </p:nvCxnSpPr>
        <p:spPr>
          <a:xfrm flipV="1">
            <a:off x="6758305" y="1946275"/>
            <a:ext cx="4765675" cy="483235"/>
          </a:xfrm>
          <a:prstGeom prst="bentConnector3">
            <a:avLst>
              <a:gd name="adj1" fmla="val 31072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96"/>
          <p:cNvCxnSpPr>
            <a:stCxn id="14" idx="6"/>
          </p:cNvCxnSpPr>
          <p:nvPr/>
        </p:nvCxnSpPr>
        <p:spPr>
          <a:xfrm flipV="1">
            <a:off x="8310002" y="3550799"/>
            <a:ext cx="2794786" cy="430805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7"/>
          <p:cNvSpPr/>
          <p:nvPr/>
        </p:nvSpPr>
        <p:spPr>
          <a:xfrm>
            <a:off x="1478915" y="5633085"/>
            <a:ext cx="33337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sz="1200" dirty="0">
                <a:solidFill>
                  <a:schemeClr val="bg1">
                    <a:lumMod val="50000"/>
                  </a:schemeClr>
                </a:solidFill>
              </a:rPr>
              <a:t>用于改进工艺、模具耗损预判。</a:t>
            </a:r>
            <a:endParaRPr lang="zh-CN" altLang="id-ID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98"/>
          <p:cNvSpPr/>
          <p:nvPr/>
        </p:nvSpPr>
        <p:spPr>
          <a:xfrm>
            <a:off x="168275" y="4060825"/>
            <a:ext cx="233997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sz="1200" dirty="0">
                <a:solidFill>
                  <a:schemeClr val="bg1">
                    <a:lumMod val="50000"/>
                  </a:schemeClr>
                </a:solidFill>
              </a:rPr>
              <a:t>预判设备检修时间，耗能情况。</a:t>
            </a:r>
            <a:endParaRPr lang="zh-CN" altLang="id-ID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99"/>
          <p:cNvSpPr/>
          <p:nvPr/>
        </p:nvSpPr>
        <p:spPr>
          <a:xfrm>
            <a:off x="9578555" y="3658436"/>
            <a:ext cx="173031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sz="1200" dirty="0">
                <a:solidFill>
                  <a:schemeClr val="bg1">
                    <a:lumMod val="50000"/>
                  </a:schemeClr>
                </a:solidFill>
              </a:rPr>
              <a:t>实时获取生产线产量、订单绑定查询与调单管理并与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ERP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系统整合。数据可用于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APS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系统中。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100"/>
          <p:cNvSpPr/>
          <p:nvPr/>
        </p:nvSpPr>
        <p:spPr>
          <a:xfrm>
            <a:off x="8310245" y="2012950"/>
            <a:ext cx="32632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sz="1200" dirty="0">
                <a:solidFill>
                  <a:schemeClr val="bg1">
                    <a:lumMod val="50000"/>
                  </a:schemeClr>
                </a:solidFill>
              </a:rPr>
              <a:t>检测设备状态，提供给生产科、企管科进行柔性化生产的依据。</a:t>
            </a:r>
            <a:endParaRPr lang="zh-CN" altLang="id-ID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101"/>
          <p:cNvSpPr/>
          <p:nvPr/>
        </p:nvSpPr>
        <p:spPr>
          <a:xfrm>
            <a:off x="2588895" y="4053205"/>
            <a:ext cx="136144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dirty="0">
                <a:solidFill>
                  <a:schemeClr val="bg1">
                    <a:lumMod val="50000"/>
                  </a:schemeClr>
                </a:solidFill>
                <a:latin typeface="Bebas Neue" panose="020B0606020202050201" pitchFamily="34" charset="0"/>
              </a:rPr>
              <a:t>设备数据</a:t>
            </a:r>
            <a:endParaRPr lang="zh-CN" altLang="id-ID" dirty="0">
              <a:solidFill>
                <a:schemeClr val="bg1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26" name="Rectangle 102"/>
          <p:cNvSpPr/>
          <p:nvPr/>
        </p:nvSpPr>
        <p:spPr>
          <a:xfrm>
            <a:off x="6955790" y="2061210"/>
            <a:ext cx="13919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dirty="0">
                <a:solidFill>
                  <a:schemeClr val="bg1">
                    <a:lumMod val="50000"/>
                  </a:schemeClr>
                </a:solidFill>
                <a:latin typeface="Bebas Neue" panose="020B0606020202050201" pitchFamily="34" charset="0"/>
              </a:rPr>
              <a:t>动作数据</a:t>
            </a:r>
            <a:endParaRPr lang="zh-CN" altLang="id-ID" dirty="0">
              <a:solidFill>
                <a:schemeClr val="bg1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27" name="Rectangle 103"/>
          <p:cNvSpPr/>
          <p:nvPr/>
        </p:nvSpPr>
        <p:spPr>
          <a:xfrm>
            <a:off x="8454390" y="3608070"/>
            <a:ext cx="139382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dirty="0">
                <a:solidFill>
                  <a:schemeClr val="bg1">
                    <a:lumMod val="50000"/>
                  </a:schemeClr>
                </a:solidFill>
                <a:latin typeface="Bebas Neue" panose="020B0606020202050201" pitchFamily="34" charset="0"/>
              </a:rPr>
              <a:t>产量数据</a:t>
            </a:r>
            <a:endParaRPr lang="zh-CN" altLang="id-ID" dirty="0">
              <a:solidFill>
                <a:schemeClr val="bg1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sp>
        <p:nvSpPr>
          <p:cNvPr id="28" name="Rectangle 104"/>
          <p:cNvSpPr/>
          <p:nvPr/>
        </p:nvSpPr>
        <p:spPr>
          <a:xfrm>
            <a:off x="3872865" y="5600700"/>
            <a:ext cx="13335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id-ID" dirty="0">
                <a:solidFill>
                  <a:schemeClr val="bg1">
                    <a:lumMod val="50000"/>
                  </a:schemeClr>
                </a:solidFill>
                <a:latin typeface="Bebas Neue" panose="020B0606020202050201" pitchFamily="34" charset="0"/>
              </a:rPr>
              <a:t>工艺数据</a:t>
            </a:r>
            <a:endParaRPr lang="zh-CN" altLang="id-ID" dirty="0">
              <a:solidFill>
                <a:schemeClr val="bg1">
                  <a:lumMod val="50000"/>
                </a:schemeClr>
              </a:solidFill>
              <a:latin typeface="Bebas Neue" panose="020B0606020202050201" pitchFamily="34" charset="0"/>
            </a:endParaRPr>
          </a:p>
        </p:txBody>
      </p:sp>
      <p:grpSp>
        <p:nvGrpSpPr>
          <p:cNvPr id="29" name="Group 105"/>
          <p:cNvGrpSpPr/>
          <p:nvPr/>
        </p:nvGrpSpPr>
        <p:grpSpPr>
          <a:xfrm>
            <a:off x="5829182" y="5220866"/>
            <a:ext cx="439685" cy="530489"/>
            <a:chOff x="134906" y="3220464"/>
            <a:chExt cx="730251" cy="881063"/>
          </a:xfrm>
          <a:noFill/>
        </p:grpSpPr>
        <p:sp>
          <p:nvSpPr>
            <p:cNvPr id="30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32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33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34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35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grpSp>
        <p:nvGrpSpPr>
          <p:cNvPr id="36" name="Group 112"/>
          <p:cNvGrpSpPr/>
          <p:nvPr/>
        </p:nvGrpSpPr>
        <p:grpSpPr>
          <a:xfrm>
            <a:off x="4255017" y="3760740"/>
            <a:ext cx="484609" cy="484609"/>
            <a:chOff x="6264275" y="814388"/>
            <a:chExt cx="881063" cy="881063"/>
          </a:xfrm>
        </p:grpSpPr>
        <p:sp>
          <p:nvSpPr>
            <p:cNvPr id="37" name="Freeform 25"/>
            <p:cNvSpPr/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96 w 96"/>
                <a:gd name="T1" fmla="*/ 208 h 208"/>
                <a:gd name="T2" fmla="*/ 21 w 96"/>
                <a:gd name="T3" fmla="*/ 208 h 208"/>
                <a:gd name="T4" fmla="*/ 0 w 96"/>
                <a:gd name="T5" fmla="*/ 188 h 208"/>
                <a:gd name="T6" fmla="*/ 0 w 9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Freeform 27"/>
            <p:cNvSpPr/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192 w 192"/>
                <a:gd name="T1" fmla="*/ 0 h 80"/>
                <a:gd name="T2" fmla="*/ 24 w 192"/>
                <a:gd name="T3" fmla="*/ 0 h 80"/>
                <a:gd name="T4" fmla="*/ 0 w 192"/>
                <a:gd name="T5" fmla="*/ 24 h 80"/>
                <a:gd name="T6" fmla="*/ 24 w 192"/>
                <a:gd name="T7" fmla="*/ 48 h 80"/>
                <a:gd name="T8" fmla="*/ 192 w 192"/>
                <a:gd name="T9" fmla="*/ 48 h 80"/>
                <a:gd name="T10" fmla="*/ 192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Freeform 29"/>
            <p:cNvSpPr/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58 w 115"/>
                <a:gd name="T3" fmla="*/ 58 h 58"/>
                <a:gd name="T4" fmla="*/ 115 w 115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Group 119"/>
          <p:cNvGrpSpPr/>
          <p:nvPr/>
        </p:nvGrpSpPr>
        <p:grpSpPr>
          <a:xfrm>
            <a:off x="7368009" y="3720730"/>
            <a:ext cx="474675" cy="474676"/>
            <a:chOff x="6399213" y="695325"/>
            <a:chExt cx="850899" cy="850901"/>
          </a:xfrm>
        </p:grpSpPr>
        <p:sp>
          <p:nvSpPr>
            <p:cNvPr id="44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431 w 431"/>
                <a:gd name="T1" fmla="*/ 0 h 431"/>
                <a:gd name="T2" fmla="*/ 431 w 431"/>
                <a:gd name="T3" fmla="*/ 431 h 431"/>
                <a:gd name="T4" fmla="*/ 0 w 431"/>
                <a:gd name="T5" fmla="*/ 43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451 w 451"/>
                <a:gd name="T1" fmla="*/ 0 h 451"/>
                <a:gd name="T2" fmla="*/ 451 w 451"/>
                <a:gd name="T3" fmla="*/ 451 h 451"/>
                <a:gd name="T4" fmla="*/ 0 w 451"/>
                <a:gd name="T5" fmla="*/ 45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304 w 304"/>
                <a:gd name="T1" fmla="*/ 194 h 194"/>
                <a:gd name="T2" fmla="*/ 230 w 304"/>
                <a:gd name="T3" fmla="*/ 0 h 194"/>
                <a:gd name="T4" fmla="*/ 134 w 304"/>
                <a:gd name="T5" fmla="*/ 143 h 194"/>
                <a:gd name="T6" fmla="*/ 75 w 304"/>
                <a:gd name="T7" fmla="*/ 71 h 194"/>
                <a:gd name="T8" fmla="*/ 0 w 304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0" name="Group 126"/>
          <p:cNvGrpSpPr/>
          <p:nvPr/>
        </p:nvGrpSpPr>
        <p:grpSpPr>
          <a:xfrm>
            <a:off x="5860006" y="2168185"/>
            <a:ext cx="408861" cy="466068"/>
            <a:chOff x="6873875" y="742950"/>
            <a:chExt cx="771526" cy="879476"/>
          </a:xfrm>
        </p:grpSpPr>
        <p:sp>
          <p:nvSpPr>
            <p:cNvPr id="51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2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120 w 120"/>
                <a:gd name="T1" fmla="*/ 20 h 20"/>
                <a:gd name="T2" fmla="*/ 60 w 120"/>
                <a:gd name="T3" fmla="*/ 0 h 20"/>
                <a:gd name="T4" fmla="*/ 0 w 120"/>
                <a:gd name="T5" fmla="*/ 20 h 20"/>
                <a:gd name="T6" fmla="*/ 120 w 120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4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152 w 195"/>
                <a:gd name="T1" fmla="*/ 0 h 195"/>
                <a:gd name="T2" fmla="*/ 152 w 195"/>
                <a:gd name="T3" fmla="*/ 152 h 195"/>
                <a:gd name="T4" fmla="*/ 0 w 195"/>
                <a:gd name="T5" fmla="*/ 15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6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  <p:sp>
          <p:nvSpPr>
            <p:cNvPr id="57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6105" y="3274695"/>
            <a:ext cx="857885" cy="1459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3015297" cy="535940"/>
              <a:chOff x="5043488" y="515938"/>
              <a:chExt cx="3015297" cy="535940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2391410" cy="53594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eaLnBrk="1" hangingPunct="1">
                  <a:buNone/>
                </a:pPr>
                <a:r>
                  <a:rPr lang="zh-CN" altLang="zh-CN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设备</a:t>
                </a: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数据采集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675622" y="2180182"/>
            <a:ext cx="11381441" cy="4341460"/>
            <a:chOff x="1568454" y="1835150"/>
            <a:chExt cx="6099171" cy="2326534"/>
          </a:xfrm>
        </p:grpSpPr>
        <p:sp>
          <p:nvSpPr>
            <p:cNvPr id="13" name="Isosceles Triangle 5"/>
            <p:cNvSpPr/>
            <p:nvPr/>
          </p:nvSpPr>
          <p:spPr>
            <a:xfrm>
              <a:off x="4356100" y="2338388"/>
              <a:ext cx="395288" cy="238125"/>
            </a:xfrm>
            <a:prstGeom prst="triangl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Rectangle 6"/>
            <p:cNvSpPr/>
            <p:nvPr/>
          </p:nvSpPr>
          <p:spPr>
            <a:xfrm>
              <a:off x="4486275" y="2497138"/>
              <a:ext cx="134938" cy="4000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5" name="Group 11"/>
            <p:cNvGrpSpPr/>
            <p:nvPr/>
          </p:nvGrpSpPr>
          <p:grpSpPr bwMode="auto">
            <a:xfrm>
              <a:off x="1568454" y="1835150"/>
              <a:ext cx="577851" cy="742209"/>
              <a:chOff x="1875436" y="2580663"/>
              <a:chExt cx="578472" cy="743107"/>
            </a:xfrm>
          </p:grpSpPr>
          <p:sp>
            <p:nvSpPr>
              <p:cNvPr id="16" name="Oval 47"/>
              <p:cNvSpPr/>
              <p:nvPr/>
            </p:nvSpPr>
            <p:spPr>
              <a:xfrm>
                <a:off x="1875436" y="2580663"/>
                <a:ext cx="578472" cy="578549"/>
              </a:xfrm>
              <a:prstGeom prst="ellipse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9"/>
              <p:cNvSpPr/>
              <p:nvPr/>
            </p:nvSpPr>
            <p:spPr>
              <a:xfrm>
                <a:off x="1950744" y="3159212"/>
                <a:ext cx="427862" cy="16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bg-BG" sz="1400">
                    <a:solidFill>
                      <a:schemeClr val="bg1">
                        <a:lumMod val="50000"/>
                      </a:schemeClr>
                    </a:solidFill>
                  </a:rPr>
                  <a:t>三菱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9" name="Group 50"/>
            <p:cNvGrpSpPr/>
            <p:nvPr/>
          </p:nvGrpSpPr>
          <p:grpSpPr bwMode="auto">
            <a:xfrm>
              <a:off x="2216150" y="2786061"/>
              <a:ext cx="577850" cy="742255"/>
              <a:chOff x="1875385" y="2580663"/>
              <a:chExt cx="578566" cy="741697"/>
            </a:xfrm>
          </p:grpSpPr>
          <p:sp>
            <p:nvSpPr>
              <p:cNvPr id="20" name="Oval 51"/>
              <p:cNvSpPr/>
              <p:nvPr/>
            </p:nvSpPr>
            <p:spPr>
              <a:xfrm>
                <a:off x="1875385" y="2580663"/>
                <a:ext cx="578566" cy="577415"/>
              </a:xfrm>
              <a:prstGeom prst="ellipse">
                <a:avLst/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53"/>
              <p:cNvSpPr/>
              <p:nvPr/>
            </p:nvSpPr>
            <p:spPr>
              <a:xfrm>
                <a:off x="1903002" y="3158078"/>
                <a:ext cx="523331" cy="1642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bg-BG" sz="1400">
                    <a:solidFill>
                      <a:schemeClr val="bg1">
                        <a:lumMod val="50000"/>
                      </a:schemeClr>
                    </a:solidFill>
                  </a:rPr>
                  <a:t>西门子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oup 54"/>
            <p:cNvGrpSpPr/>
            <p:nvPr/>
          </p:nvGrpSpPr>
          <p:grpSpPr bwMode="auto">
            <a:xfrm>
              <a:off x="3065463" y="3419475"/>
              <a:ext cx="577850" cy="742209"/>
              <a:chOff x="1875574" y="2580663"/>
              <a:chExt cx="578184" cy="743107"/>
            </a:xfrm>
          </p:grpSpPr>
          <p:sp>
            <p:nvSpPr>
              <p:cNvPr id="24" name="Oval 55"/>
              <p:cNvSpPr/>
              <p:nvPr/>
            </p:nvSpPr>
            <p:spPr>
              <a:xfrm>
                <a:off x="1875574" y="2580663"/>
                <a:ext cx="578184" cy="578549"/>
              </a:xfrm>
              <a:prstGeom prst="ellipse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57"/>
              <p:cNvSpPr/>
              <p:nvPr/>
            </p:nvSpPr>
            <p:spPr>
              <a:xfrm>
                <a:off x="1950843" y="3159212"/>
                <a:ext cx="427649" cy="16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bg-BG" sz="1400">
                    <a:solidFill>
                      <a:schemeClr val="bg1">
                        <a:lumMod val="50000"/>
                      </a:schemeClr>
                    </a:solidFill>
                  </a:rPr>
                  <a:t>信捷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7" name="Group 58"/>
            <p:cNvGrpSpPr/>
            <p:nvPr/>
          </p:nvGrpSpPr>
          <p:grpSpPr bwMode="auto">
            <a:xfrm>
              <a:off x="5262672" y="3419475"/>
              <a:ext cx="1072929" cy="742209"/>
              <a:chOff x="1628556" y="2580663"/>
              <a:chExt cx="1072220" cy="743107"/>
            </a:xfrm>
          </p:grpSpPr>
          <p:sp>
            <p:nvSpPr>
              <p:cNvPr id="28" name="Oval 59"/>
              <p:cNvSpPr/>
              <p:nvPr/>
            </p:nvSpPr>
            <p:spPr>
              <a:xfrm>
                <a:off x="1875934" y="2580663"/>
                <a:ext cx="577468" cy="578549"/>
              </a:xfrm>
              <a:prstGeom prst="ellipse">
                <a:avLst/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61"/>
              <p:cNvSpPr/>
              <p:nvPr/>
            </p:nvSpPr>
            <p:spPr>
              <a:xfrm>
                <a:off x="1628556" y="3159212"/>
                <a:ext cx="1072220" cy="16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</a:rPr>
                  <a:t>其它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MODBUS</a:t>
                </a:r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</a:rPr>
                  <a:t>协议的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1" name="Group 62"/>
            <p:cNvGrpSpPr/>
            <p:nvPr/>
          </p:nvGrpSpPr>
          <p:grpSpPr bwMode="auto">
            <a:xfrm>
              <a:off x="6350000" y="2786061"/>
              <a:ext cx="577850" cy="742045"/>
              <a:chOff x="1875574" y="2580663"/>
              <a:chExt cx="578184" cy="741488"/>
            </a:xfrm>
          </p:grpSpPr>
          <p:sp>
            <p:nvSpPr>
              <p:cNvPr id="32" name="Oval 63"/>
              <p:cNvSpPr/>
              <p:nvPr/>
            </p:nvSpPr>
            <p:spPr>
              <a:xfrm>
                <a:off x="1875574" y="2580663"/>
                <a:ext cx="578184" cy="577415"/>
              </a:xfrm>
              <a:prstGeom prst="ellipse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65"/>
              <p:cNvSpPr/>
              <p:nvPr/>
            </p:nvSpPr>
            <p:spPr>
              <a:xfrm>
                <a:off x="1950842" y="3158078"/>
                <a:ext cx="427649" cy="164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bg-BG" sz="1400">
                    <a:solidFill>
                      <a:schemeClr val="bg1">
                        <a:lumMod val="50000"/>
                      </a:schemeClr>
                    </a:solidFill>
                  </a:rPr>
                  <a:t>产电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5" name="Group 66"/>
            <p:cNvGrpSpPr/>
            <p:nvPr/>
          </p:nvGrpSpPr>
          <p:grpSpPr bwMode="auto">
            <a:xfrm>
              <a:off x="6926260" y="1835150"/>
              <a:ext cx="577850" cy="742046"/>
              <a:chOff x="1875712" y="2580663"/>
              <a:chExt cx="577915" cy="742944"/>
            </a:xfrm>
          </p:grpSpPr>
          <p:sp>
            <p:nvSpPr>
              <p:cNvPr id="36" name="Oval 67"/>
              <p:cNvSpPr/>
              <p:nvPr/>
            </p:nvSpPr>
            <p:spPr>
              <a:xfrm>
                <a:off x="1875712" y="2580663"/>
                <a:ext cx="577915" cy="578549"/>
              </a:xfrm>
              <a:prstGeom prst="ellipse">
                <a:avLst/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60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 69"/>
              <p:cNvSpPr/>
              <p:nvPr/>
            </p:nvSpPr>
            <p:spPr>
              <a:xfrm>
                <a:off x="1924217" y="3159212"/>
                <a:ext cx="480904" cy="164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bg-BG" sz="1400">
                    <a:solidFill>
                      <a:schemeClr val="bg1">
                        <a:lumMod val="50000"/>
                      </a:schemeClr>
                    </a:solidFill>
                  </a:rPr>
                  <a:t>欧姆龙</a:t>
                </a:r>
                <a:r>
                  <a:rPr lang="en-US" altLang="zh-CN" sz="1400">
                    <a:solidFill>
                      <a:schemeClr val="bg1">
                        <a:lumMod val="50000"/>
                      </a:schemeClr>
                    </a:solidFill>
                  </a:rPr>
                  <a:t>PLC</a:t>
                </a:r>
                <a:endParaRPr lang="en-US" altLang="zh-CN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9" name="Oval 12"/>
            <p:cNvSpPr/>
            <p:nvPr/>
          </p:nvSpPr>
          <p:spPr>
            <a:xfrm>
              <a:off x="2195513" y="2073275"/>
              <a:ext cx="73025" cy="7143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Oval 70"/>
            <p:cNvSpPr/>
            <p:nvPr/>
          </p:nvSpPr>
          <p:spPr>
            <a:xfrm>
              <a:off x="2647950" y="2720975"/>
              <a:ext cx="73025" cy="7143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1" name="Oval 71"/>
            <p:cNvSpPr/>
            <p:nvPr/>
          </p:nvSpPr>
          <p:spPr>
            <a:xfrm>
              <a:off x="3348038" y="3297238"/>
              <a:ext cx="71437" cy="714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Oval 72"/>
            <p:cNvSpPr/>
            <p:nvPr/>
          </p:nvSpPr>
          <p:spPr>
            <a:xfrm>
              <a:off x="5726113" y="3297238"/>
              <a:ext cx="73025" cy="714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3" name="Oval 73"/>
            <p:cNvSpPr/>
            <p:nvPr/>
          </p:nvSpPr>
          <p:spPr>
            <a:xfrm>
              <a:off x="6419850" y="2717800"/>
              <a:ext cx="73025" cy="7143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Oval 74"/>
            <p:cNvSpPr/>
            <p:nvPr/>
          </p:nvSpPr>
          <p:spPr>
            <a:xfrm>
              <a:off x="6805613" y="2087563"/>
              <a:ext cx="73025" cy="714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6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Arc 17"/>
            <p:cNvSpPr/>
            <p:nvPr/>
          </p:nvSpPr>
          <p:spPr>
            <a:xfrm rot="152113" flipH="1">
              <a:off x="1733550" y="2028825"/>
              <a:ext cx="3033713" cy="965200"/>
            </a:xfrm>
            <a:prstGeom prst="arc">
              <a:avLst>
                <a:gd name="adj1" fmla="val 12596661"/>
                <a:gd name="adj2" fmla="val 20489397"/>
              </a:avLst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Arc 75"/>
            <p:cNvSpPr/>
            <p:nvPr/>
          </p:nvSpPr>
          <p:spPr>
            <a:xfrm rot="20899889" flipH="1">
              <a:off x="2679700" y="2152650"/>
              <a:ext cx="1812925" cy="965200"/>
            </a:xfrm>
            <a:prstGeom prst="arc">
              <a:avLst>
                <a:gd name="adj1" fmla="val 12596661"/>
                <a:gd name="adj2" fmla="val 21380040"/>
              </a:avLst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Arc 76"/>
            <p:cNvSpPr/>
            <p:nvPr/>
          </p:nvSpPr>
          <p:spPr>
            <a:xfrm rot="20899889" flipH="1">
              <a:off x="3341688" y="2138363"/>
              <a:ext cx="1347787" cy="1827212"/>
            </a:xfrm>
            <a:prstGeom prst="arc">
              <a:avLst>
                <a:gd name="adj1" fmla="val 13745913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Arc 80"/>
            <p:cNvSpPr/>
            <p:nvPr/>
          </p:nvSpPr>
          <p:spPr>
            <a:xfrm flipH="1">
              <a:off x="4621213" y="2073275"/>
              <a:ext cx="3046412" cy="941388"/>
            </a:xfrm>
            <a:prstGeom prst="arc">
              <a:avLst>
                <a:gd name="adj1" fmla="val 12596661"/>
                <a:gd name="adj2" fmla="val 20457581"/>
              </a:avLst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Arc 81"/>
            <p:cNvSpPr/>
            <p:nvPr/>
          </p:nvSpPr>
          <p:spPr>
            <a:xfrm rot="700111">
              <a:off x="4619625" y="2217738"/>
              <a:ext cx="1851025" cy="966787"/>
            </a:xfrm>
            <a:prstGeom prst="arc">
              <a:avLst>
                <a:gd name="adj1" fmla="val 12596661"/>
                <a:gd name="adj2" fmla="val 20993129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0" name="Arc 82"/>
            <p:cNvSpPr/>
            <p:nvPr/>
          </p:nvSpPr>
          <p:spPr>
            <a:xfrm rot="700111">
              <a:off x="4454525" y="2205038"/>
              <a:ext cx="1347788" cy="1825625"/>
            </a:xfrm>
            <a:prstGeom prst="arc">
              <a:avLst>
                <a:gd name="adj1" fmla="val 13745913"/>
                <a:gd name="adj2" fmla="val 525263"/>
              </a:avLst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bg-BG" sz="3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Rectangle 83"/>
            <p:cNvSpPr>
              <a:spLocks noChangeArrowheads="1"/>
            </p:cNvSpPr>
            <p:nvPr/>
          </p:nvSpPr>
          <p:spPr bwMode="auto">
            <a:xfrm>
              <a:off x="3768869" y="2825750"/>
              <a:ext cx="1569751" cy="312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咖啡</a:t>
              </a:r>
              <a:r>
                <a:rPr lang="en-US" altLang="zh-CN" sz="3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PLC</a:t>
              </a:r>
              <a:r>
                <a:rPr lang="zh-CN" altLang="en-US" sz="3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采集器</a:t>
              </a:r>
              <a:endParaRPr lang="bg-BG" altLang="zh-CN" sz="3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9555" y="1917700"/>
            <a:ext cx="1863090" cy="2049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365" y="1771015"/>
            <a:ext cx="3836670" cy="287845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3935412" cy="535940"/>
              <a:chOff x="5043488" y="515938"/>
              <a:chExt cx="3935412" cy="535940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3311525" cy="53594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设备数据采集         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865" y="1726565"/>
            <a:ext cx="3632200" cy="2725420"/>
          </a:xfrm>
          <a:prstGeom prst="rect">
            <a:avLst/>
          </a:prstGeom>
        </p:spPr>
      </p:pic>
      <p:sp>
        <p:nvSpPr>
          <p:cNvPr id="17" name="Rectangle 51"/>
          <p:cNvSpPr/>
          <p:nvPr/>
        </p:nvSpPr>
        <p:spPr>
          <a:xfrm>
            <a:off x="8312976" y="374790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单片机控制卡板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51"/>
          <p:cNvSpPr/>
          <p:nvPr/>
        </p:nvSpPr>
        <p:spPr>
          <a:xfrm>
            <a:off x="1648651" y="3638687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单片机控制卡板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0" y="5100320"/>
            <a:ext cx="1539875" cy="1245870"/>
          </a:xfrm>
          <a:prstGeom prst="rect">
            <a:avLst/>
          </a:prstGeom>
        </p:spPr>
      </p:pic>
      <p:cxnSp>
        <p:nvCxnSpPr>
          <p:cNvPr id="31" name="曲线连接符 30"/>
          <p:cNvCxnSpPr/>
          <p:nvPr/>
        </p:nvCxnSpPr>
        <p:spPr>
          <a:xfrm rot="5400000" flipV="1">
            <a:off x="3393440" y="4219575"/>
            <a:ext cx="1094740" cy="2501900"/>
          </a:xfrm>
          <a:prstGeom prst="curvedConnector2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/>
          <p:nvPr/>
        </p:nvCxnSpPr>
        <p:spPr>
          <a:xfrm flipV="1">
            <a:off x="7138670" y="4649470"/>
            <a:ext cx="2247900" cy="1368425"/>
          </a:xfrm>
          <a:prstGeom prst="curvedConnector2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5106670" y="4098925"/>
            <a:ext cx="18484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支配有控制板卡的设备也可采集数据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615" y="2021840"/>
            <a:ext cx="6777355" cy="42678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2220783" cy="530657"/>
              <a:chOff x="5043488" y="515938"/>
              <a:chExt cx="2220783" cy="530657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1596896" cy="53065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eaLnBrk="1" hangingPunct="1">
                  <a:buNone/>
                </a:pPr>
                <a:r>
                  <a:rPr lang="zh-CN" altLang="zh-CN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生产设备</a:t>
                </a:r>
                <a:r>
                  <a:rPr lang="en-US" altLang="zh-CN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PLC</a:t>
                </a: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数据采集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6" name="线形标注 2(带强调线) 2"/>
          <p:cNvSpPr/>
          <p:nvPr/>
        </p:nvSpPr>
        <p:spPr>
          <a:xfrm>
            <a:off x="7794308" y="3051175"/>
            <a:ext cx="4194175" cy="571500"/>
          </a:xfrm>
          <a:prstGeom prst="accentCallout2">
            <a:avLst>
              <a:gd name="adj1" fmla="val 21366"/>
              <a:gd name="adj2" fmla="val -1991"/>
              <a:gd name="adj3" fmla="val 18741"/>
              <a:gd name="adj4" fmla="val -80292"/>
              <a:gd name="adj5" fmla="val -2777"/>
              <a:gd name="adj6" fmla="val -83035"/>
            </a:avLst>
          </a:prstGeom>
          <a:noFill/>
          <a:ln w="15875" cap="flat" cmpd="sng">
            <a:solidFill>
              <a:srgbClr val="FF0000"/>
            </a:solidFill>
            <a:prstDash val="solid"/>
            <a:miter/>
            <a:headEnd type="none" w="med" len="med"/>
            <a:tailEnd type="oval" w="med" len="med"/>
          </a:ln>
        </p:spPr>
        <p:txBody>
          <a:bodyPr lIns="75520" tIns="37760" rIns="75520" bIns="37760" anchor="ctr"/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生产线简略数据</a:t>
            </a:r>
            <a:endParaRPr lang="zh-CN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eaLnBrk="1" hangingPunct="1">
              <a:lnSpc>
                <a:spcPct val="120000"/>
              </a:lnSpc>
              <a:buNone/>
            </a:pPr>
            <a:endParaRPr lang="zh-CN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线形标注 2(带强调线) 3"/>
          <p:cNvSpPr/>
          <p:nvPr/>
        </p:nvSpPr>
        <p:spPr>
          <a:xfrm>
            <a:off x="7890193" y="5716588"/>
            <a:ext cx="4194175" cy="573087"/>
          </a:xfrm>
          <a:prstGeom prst="accentCallout2">
            <a:avLst>
              <a:gd name="adj1" fmla="val 21366"/>
              <a:gd name="adj2" fmla="val -1991"/>
              <a:gd name="adj3" fmla="val 20775"/>
              <a:gd name="adj4" fmla="val -52861"/>
              <a:gd name="adj5" fmla="val -94016"/>
              <a:gd name="adj6" fmla="val -57706"/>
            </a:avLst>
          </a:prstGeom>
          <a:noFill/>
          <a:ln w="15875" cap="flat" cmpd="sng">
            <a:solidFill>
              <a:srgbClr val="FF0000"/>
            </a:solidFill>
            <a:prstDash val="solid"/>
            <a:miter/>
            <a:headEnd type="none" w="med" len="med"/>
            <a:tailEnd type="oval" w="med" len="med"/>
          </a:ln>
        </p:spPr>
        <p:txBody>
          <a:bodyPr lIns="75520" tIns="37760" rIns="75520" bIns="37760" anchor="ctr"/>
          <a:lstStyle/>
          <a:p>
            <a:pPr lvl="0" eaLnBrk="1" hangingPunct="1"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设备运作时间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线形标注 2(带强调线) 4"/>
          <p:cNvSpPr/>
          <p:nvPr/>
        </p:nvSpPr>
        <p:spPr>
          <a:xfrm>
            <a:off x="7890193" y="3869055"/>
            <a:ext cx="4194175" cy="573088"/>
          </a:xfrm>
          <a:prstGeom prst="accentCallout2">
            <a:avLst>
              <a:gd name="adj1" fmla="val 21385"/>
              <a:gd name="adj2" fmla="val 704"/>
              <a:gd name="adj3" fmla="val 19612"/>
              <a:gd name="adj4" fmla="val -29894"/>
              <a:gd name="adj5" fmla="val -24709"/>
              <a:gd name="adj6" fmla="val -33224"/>
            </a:avLst>
          </a:prstGeom>
          <a:noFill/>
          <a:ln w="15875" cap="flat" cmpd="sng">
            <a:solidFill>
              <a:srgbClr val="FF0000"/>
            </a:solidFill>
            <a:prstDash val="solid"/>
            <a:miter/>
            <a:headEnd type="none" w="med" len="med"/>
            <a:tailEnd type="oval" w="med" len="med"/>
          </a:ln>
        </p:spPr>
        <p:txBody>
          <a:bodyPr lIns="75520" tIns="37760" rIns="75520" bIns="37760" anchor="ctr"/>
          <a:lstStyle/>
          <a:p>
            <a:pPr lvl="0" eaLnBrk="1" hangingPunct="1">
              <a:lnSpc>
                <a:spcPct val="120000"/>
              </a:lnSpc>
              <a:buNone/>
            </a:pPr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线形标注 2(带强调线) 5"/>
          <p:cNvSpPr/>
          <p:nvPr/>
        </p:nvSpPr>
        <p:spPr>
          <a:xfrm>
            <a:off x="8466138" y="2309495"/>
            <a:ext cx="4194175" cy="569913"/>
          </a:xfrm>
          <a:prstGeom prst="accentCallout2">
            <a:avLst>
              <a:gd name="adj1" fmla="val 48467"/>
              <a:gd name="adj2" fmla="val -1627"/>
              <a:gd name="adj3" fmla="val 45459"/>
              <a:gd name="adj4" fmla="val -173845"/>
              <a:gd name="adj5" fmla="val 270417"/>
              <a:gd name="adj6" fmla="val -183292"/>
            </a:avLst>
          </a:prstGeom>
          <a:noFill/>
          <a:ln w="15875" cap="flat" cmpd="sng">
            <a:solidFill>
              <a:srgbClr val="FF0000"/>
            </a:solidFill>
            <a:prstDash val="solid"/>
            <a:miter/>
            <a:headEnd type="none" w="med" len="med"/>
            <a:tailEnd type="oval" w="med" len="med"/>
          </a:ln>
        </p:spPr>
        <p:txBody>
          <a:bodyPr lIns="75520" tIns="37760" rIns="75520" bIns="37760" anchor="ctr"/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生产不锈钢厨具的工艺设备列表</a:t>
            </a:r>
            <a:endParaRPr lang="zh-CN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线形标注 2(带强调线) 6"/>
          <p:cNvSpPr/>
          <p:nvPr/>
        </p:nvSpPr>
        <p:spPr>
          <a:xfrm>
            <a:off x="7525703" y="4777105"/>
            <a:ext cx="4194175" cy="573088"/>
          </a:xfrm>
          <a:prstGeom prst="accentCallout2">
            <a:avLst>
              <a:gd name="adj1" fmla="val 21366"/>
              <a:gd name="adj2" fmla="val -1991"/>
              <a:gd name="adj3" fmla="val 22616"/>
              <a:gd name="adj4" fmla="val -23181"/>
              <a:gd name="adj5" fmla="val -34903"/>
              <a:gd name="adj6" fmla="val -27850"/>
            </a:avLst>
          </a:prstGeom>
          <a:noFill/>
          <a:ln w="15875" cap="flat" cmpd="sng">
            <a:solidFill>
              <a:srgbClr val="FF0000"/>
            </a:solidFill>
            <a:prstDash val="solid"/>
            <a:miter/>
            <a:headEnd type="none" w="med" len="med"/>
            <a:tailEnd type="oval" w="med" len="med"/>
          </a:ln>
        </p:spPr>
        <p:txBody>
          <a:bodyPr lIns="75520" tIns="37760" rIns="75520" bIns="37760" anchor="ctr"/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设备名称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90510" y="3980815"/>
            <a:ext cx="3465195" cy="3492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eaLnBrk="1" hangingPunct="1">
              <a:lnSpc>
                <a:spcPct val="120000"/>
              </a:lnSpc>
              <a:buNone/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每台设备的简略信息</a:t>
            </a:r>
            <a:endParaRPr lang="zh-CN" altLang="en-US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997" y="2175329"/>
            <a:ext cx="10496095" cy="2220666"/>
            <a:chOff x="971997" y="2061029"/>
            <a:chExt cx="10496095" cy="2220666"/>
          </a:xfrm>
        </p:grpSpPr>
        <p:grpSp>
          <p:nvGrpSpPr>
            <p:cNvPr id="53" name="组合 52"/>
            <p:cNvGrpSpPr/>
            <p:nvPr/>
          </p:nvGrpSpPr>
          <p:grpSpPr>
            <a:xfrm>
              <a:off x="3093583" y="2061029"/>
              <a:ext cx="8374509" cy="2220666"/>
              <a:chOff x="2320697" y="395508"/>
              <a:chExt cx="8374509" cy="878114"/>
            </a:xfrm>
          </p:grpSpPr>
          <p:sp>
            <p:nvSpPr>
              <p:cNvPr id="57" name="矩形 56"/>
              <p:cNvSpPr/>
              <p:nvPr/>
            </p:nvSpPr>
            <p:spPr>
              <a:xfrm flipH="1">
                <a:off x="2320697" y="395508"/>
                <a:ext cx="8187645" cy="878114"/>
              </a:xfrm>
              <a:prstGeom prst="rect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3448624" y="614306"/>
                <a:ext cx="7246582" cy="395287"/>
                <a:chOff x="4303274" y="569913"/>
                <a:chExt cx="7246582" cy="395287"/>
              </a:xfrm>
            </p:grpSpPr>
            <p:sp>
              <p:nvSpPr>
                <p:cNvPr id="71" name="矩形 3"/>
                <p:cNvSpPr/>
                <p:nvPr/>
              </p:nvSpPr>
              <p:spPr>
                <a:xfrm>
                  <a:off x="5007984" y="620863"/>
                  <a:ext cx="6541872" cy="327681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 lIns="91431" tIns="45716" rIns="91431" bIns="45716">
                  <a:spAutoFit/>
                </a:bodyPr>
                <a:lstStyle/>
                <a:p>
                  <a:pPr lvl="0" eaLnBrk="1" hangingPunct="1">
                    <a:buNone/>
                  </a:pPr>
                  <a:r>
                    <a:rPr lang="zh-CN" altLang="en-US" sz="48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环境数据采集            </a:t>
                  </a:r>
                  <a:endParaRPr lang="zh-CN" altLang="en-US" sz="4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2" name="组合 26"/>
                <p:cNvGrpSpPr/>
                <p:nvPr/>
              </p:nvGrpSpPr>
              <p:grpSpPr>
                <a:xfrm>
                  <a:off x="4303274" y="569913"/>
                  <a:ext cx="263525" cy="395287"/>
                  <a:chOff x="-600423" y="0"/>
                  <a:chExt cx="213756" cy="427512"/>
                </a:xfrm>
              </p:grpSpPr>
              <p:sp>
                <p:nvSpPr>
                  <p:cNvPr id="73" name="直接连接符 27"/>
                  <p:cNvSpPr/>
                  <p:nvPr/>
                </p:nvSpPr>
                <p:spPr>
                  <a:xfrm>
                    <a:off x="-600423" y="0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直接连接符 28"/>
                  <p:cNvSpPr/>
                  <p:nvPr/>
                </p:nvSpPr>
                <p:spPr>
                  <a:xfrm flipH="1">
                    <a:off x="-600423" y="213756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87" name="组合 86"/>
            <p:cNvGrpSpPr/>
            <p:nvPr/>
          </p:nvGrpSpPr>
          <p:grpSpPr>
            <a:xfrm>
              <a:off x="971997" y="2061029"/>
              <a:ext cx="2121586" cy="2220666"/>
              <a:chOff x="2215144" y="982844"/>
              <a:chExt cx="1120898" cy="923141"/>
            </a:xfrm>
          </p:grpSpPr>
          <p:sp>
            <p:nvSpPr>
              <p:cNvPr id="88" name="平行四边形 87"/>
              <p:cNvSpPr/>
              <p:nvPr/>
            </p:nvSpPr>
            <p:spPr>
              <a:xfrm>
                <a:off x="2215144" y="982844"/>
                <a:ext cx="1120898" cy="923141"/>
              </a:xfrm>
              <a:prstGeom prst="parallelogram">
                <a:avLst>
                  <a:gd name="adj" fmla="val 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Impact" panose="020B0806030902050204" pitchFamily="34" charset="0"/>
                </a:endParaRPr>
              </a:p>
            </p:txBody>
          </p:sp>
          <p:sp>
            <p:nvSpPr>
              <p:cNvPr id="95" name="文本框 9"/>
              <p:cNvSpPr txBox="1"/>
              <p:nvPr/>
            </p:nvSpPr>
            <p:spPr>
              <a:xfrm>
                <a:off x="2245058" y="1190776"/>
                <a:ext cx="1066799" cy="495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72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4769861" cy="487807"/>
              <a:chOff x="5043488" y="515938"/>
              <a:chExt cx="4769861" cy="487807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4145974" cy="48780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环境数据采集             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" name="Freeform 6"/>
          <p:cNvSpPr/>
          <p:nvPr/>
        </p:nvSpPr>
        <p:spPr>
          <a:xfrm>
            <a:off x="2379663" y="2094706"/>
            <a:ext cx="265112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>
          <a:xfrm>
            <a:off x="2379663" y="3218656"/>
            <a:ext cx="265112" cy="496888"/>
          </a:xfrm>
          <a:custGeom>
            <a:avLst/>
            <a:gdLst>
              <a:gd name="txL" fmla="*/ 0 w 68"/>
              <a:gd name="txT" fmla="*/ 0 h 128"/>
              <a:gd name="txR" fmla="*/ 68 w 68"/>
              <a:gd name="txB" fmla="*/ 128 h 128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8"/>
          <p:cNvSpPr/>
          <p:nvPr/>
        </p:nvSpPr>
        <p:spPr>
          <a:xfrm>
            <a:off x="2717800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9"/>
          <p:cNvSpPr/>
          <p:nvPr/>
        </p:nvSpPr>
        <p:spPr>
          <a:xfrm>
            <a:off x="3057525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0"/>
          <p:cNvSpPr/>
          <p:nvPr/>
        </p:nvSpPr>
        <p:spPr>
          <a:xfrm>
            <a:off x="3397250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>
          <a:xfrm>
            <a:off x="2717800" y="2880519"/>
            <a:ext cx="266700" cy="836612"/>
          </a:xfrm>
          <a:custGeom>
            <a:avLst/>
            <a:gdLst>
              <a:gd name="txL" fmla="*/ 0 w 68"/>
              <a:gd name="txT" fmla="*/ 0 h 215"/>
              <a:gd name="txR" fmla="*/ 68 w 68"/>
              <a:gd name="txB" fmla="*/ 215 h 215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2"/>
          <p:cNvSpPr/>
          <p:nvPr/>
        </p:nvSpPr>
        <p:spPr>
          <a:xfrm>
            <a:off x="3057525" y="2529681"/>
            <a:ext cx="266700" cy="1185863"/>
          </a:xfrm>
          <a:custGeom>
            <a:avLst/>
            <a:gdLst>
              <a:gd name="txL" fmla="*/ 0 w 68"/>
              <a:gd name="txT" fmla="*/ 0 h 305"/>
              <a:gd name="txR" fmla="*/ 68 w 68"/>
              <a:gd name="txB" fmla="*/ 305 h 305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3"/>
          <p:cNvSpPr/>
          <p:nvPr/>
        </p:nvSpPr>
        <p:spPr>
          <a:xfrm>
            <a:off x="3397250" y="2301081"/>
            <a:ext cx="266700" cy="1414463"/>
          </a:xfrm>
          <a:custGeom>
            <a:avLst/>
            <a:gdLst>
              <a:gd name="txL" fmla="*/ 0 w 68"/>
              <a:gd name="txT" fmla="*/ 0 h 364"/>
              <a:gd name="txR" fmla="*/ 68 w 68"/>
              <a:gd name="txB" fmla="*/ 364 h 364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4"/>
          <p:cNvSpPr/>
          <p:nvPr/>
        </p:nvSpPr>
        <p:spPr>
          <a:xfrm>
            <a:off x="5374958" y="2094706"/>
            <a:ext cx="265112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5"/>
          <p:cNvSpPr/>
          <p:nvPr/>
        </p:nvSpPr>
        <p:spPr>
          <a:xfrm>
            <a:off x="5713095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6"/>
          <p:cNvSpPr/>
          <p:nvPr/>
        </p:nvSpPr>
        <p:spPr>
          <a:xfrm>
            <a:off x="6052820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17"/>
          <p:cNvSpPr/>
          <p:nvPr/>
        </p:nvSpPr>
        <p:spPr>
          <a:xfrm>
            <a:off x="6392545" y="2094706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18"/>
          <p:cNvSpPr/>
          <p:nvPr/>
        </p:nvSpPr>
        <p:spPr>
          <a:xfrm>
            <a:off x="5374958" y="3475831"/>
            <a:ext cx="265112" cy="239713"/>
          </a:xfrm>
          <a:custGeom>
            <a:avLst/>
            <a:gdLst>
              <a:gd name="txL" fmla="*/ 0 w 68"/>
              <a:gd name="txT" fmla="*/ 0 h 62"/>
              <a:gd name="txR" fmla="*/ 68 w 68"/>
              <a:gd name="txB" fmla="*/ 62 h 62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19"/>
          <p:cNvSpPr/>
          <p:nvPr/>
        </p:nvSpPr>
        <p:spPr>
          <a:xfrm>
            <a:off x="5713095" y="2886869"/>
            <a:ext cx="266700" cy="828675"/>
          </a:xfrm>
          <a:custGeom>
            <a:avLst/>
            <a:gdLst>
              <a:gd name="txL" fmla="*/ 0 w 68"/>
              <a:gd name="txT" fmla="*/ 0 h 213"/>
              <a:gd name="txR" fmla="*/ 68 w 68"/>
              <a:gd name="txB" fmla="*/ 213 h 213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0"/>
          <p:cNvSpPr/>
          <p:nvPr/>
        </p:nvSpPr>
        <p:spPr>
          <a:xfrm>
            <a:off x="6052820" y="2301081"/>
            <a:ext cx="266700" cy="1414463"/>
          </a:xfrm>
          <a:custGeom>
            <a:avLst/>
            <a:gdLst>
              <a:gd name="txL" fmla="*/ 0 w 68"/>
              <a:gd name="txT" fmla="*/ 0 h 364"/>
              <a:gd name="txR" fmla="*/ 68 w 68"/>
              <a:gd name="txB" fmla="*/ 364 h 364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1"/>
          <p:cNvSpPr/>
          <p:nvPr/>
        </p:nvSpPr>
        <p:spPr>
          <a:xfrm>
            <a:off x="6392545" y="3094831"/>
            <a:ext cx="266700" cy="622300"/>
          </a:xfrm>
          <a:custGeom>
            <a:avLst/>
            <a:gdLst>
              <a:gd name="txL" fmla="*/ 0 w 68"/>
              <a:gd name="txT" fmla="*/ 0 h 160"/>
              <a:gd name="txR" fmla="*/ 68 w 68"/>
              <a:gd name="txB" fmla="*/ 160 h 160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2"/>
          <p:cNvSpPr/>
          <p:nvPr/>
        </p:nvSpPr>
        <p:spPr>
          <a:xfrm>
            <a:off x="8522970" y="2094071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3"/>
          <p:cNvSpPr/>
          <p:nvPr/>
        </p:nvSpPr>
        <p:spPr>
          <a:xfrm>
            <a:off x="8862695" y="2094071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24"/>
          <p:cNvSpPr/>
          <p:nvPr/>
        </p:nvSpPr>
        <p:spPr>
          <a:xfrm>
            <a:off x="9202420" y="2094071"/>
            <a:ext cx="265113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25"/>
          <p:cNvSpPr/>
          <p:nvPr/>
        </p:nvSpPr>
        <p:spPr>
          <a:xfrm>
            <a:off x="9540558" y="2094071"/>
            <a:ext cx="266700" cy="1620838"/>
          </a:xfrm>
          <a:custGeom>
            <a:avLst/>
            <a:gdLst>
              <a:gd name="txL" fmla="*/ 0 w 68"/>
              <a:gd name="txT" fmla="*/ 0 h 417"/>
              <a:gd name="txR" fmla="*/ 68 w 68"/>
              <a:gd name="txB" fmla="*/ 417 h 417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26"/>
          <p:cNvSpPr/>
          <p:nvPr/>
        </p:nvSpPr>
        <p:spPr>
          <a:xfrm>
            <a:off x="9540558" y="2292509"/>
            <a:ext cx="266700" cy="1422400"/>
          </a:xfrm>
          <a:custGeom>
            <a:avLst/>
            <a:gdLst>
              <a:gd name="txL" fmla="*/ 0 w 68"/>
              <a:gd name="txT" fmla="*/ 0 h 366"/>
              <a:gd name="txR" fmla="*/ 68 w 68"/>
              <a:gd name="txB" fmla="*/ 366 h 366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27"/>
          <p:cNvSpPr/>
          <p:nvPr/>
        </p:nvSpPr>
        <p:spPr>
          <a:xfrm>
            <a:off x="9202420" y="2556034"/>
            <a:ext cx="265113" cy="1158875"/>
          </a:xfrm>
          <a:custGeom>
            <a:avLst/>
            <a:gdLst>
              <a:gd name="txL" fmla="*/ 0 w 68"/>
              <a:gd name="txT" fmla="*/ 0 h 298"/>
              <a:gd name="txR" fmla="*/ 68 w 68"/>
              <a:gd name="txB" fmla="*/ 298 h 298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28"/>
          <p:cNvSpPr/>
          <p:nvPr/>
        </p:nvSpPr>
        <p:spPr>
          <a:xfrm>
            <a:off x="8862695" y="2886234"/>
            <a:ext cx="266700" cy="828675"/>
          </a:xfrm>
          <a:custGeom>
            <a:avLst/>
            <a:gdLst>
              <a:gd name="txL" fmla="*/ 0 w 68"/>
              <a:gd name="txT" fmla="*/ 0 h 213"/>
              <a:gd name="txR" fmla="*/ 68 w 68"/>
              <a:gd name="txB" fmla="*/ 213 h 213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8D2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29"/>
          <p:cNvSpPr/>
          <p:nvPr/>
        </p:nvSpPr>
        <p:spPr>
          <a:xfrm>
            <a:off x="8522970" y="3229134"/>
            <a:ext cx="266700" cy="485775"/>
          </a:xfrm>
          <a:custGeom>
            <a:avLst/>
            <a:gdLst>
              <a:gd name="txL" fmla="*/ 0 w 68"/>
              <a:gd name="txT" fmla="*/ 0 h 125"/>
              <a:gd name="txR" fmla="*/ 68 w 68"/>
              <a:gd name="txB" fmla="*/ 125 h 125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1983B7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TextBox 96"/>
          <p:cNvSpPr/>
          <p:nvPr/>
        </p:nvSpPr>
        <p:spPr>
          <a:xfrm>
            <a:off x="2071688" y="5095081"/>
            <a:ext cx="1884362" cy="1123315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431" tIns="45716" rIns="91431" bIns="45716">
            <a:spAutoFit/>
          </a:bodyPr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采集环境温湿度可以通过人工智能判定何时开启降温、抽湿设备，节省能耗。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TextBox 97"/>
          <p:cNvSpPr/>
          <p:nvPr/>
        </p:nvSpPr>
        <p:spPr>
          <a:xfrm>
            <a:off x="2408238" y="4752181"/>
            <a:ext cx="94488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温湿度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98"/>
          <p:cNvSpPr/>
          <p:nvPr/>
        </p:nvSpPr>
        <p:spPr>
          <a:xfrm>
            <a:off x="4742815" y="5187315"/>
            <a:ext cx="2886075" cy="112331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31" tIns="45716" rIns="91431" bIns="45716">
            <a:spAutoFit/>
          </a:bodyPr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通过安装智能采集电表网关，即可实时获取厂区设备耗电情况，每生产一个产品成本与其它耗能成本。用于削峰平谷，精益化生产管理。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99"/>
          <p:cNvSpPr/>
          <p:nvPr/>
        </p:nvSpPr>
        <p:spPr>
          <a:xfrm>
            <a:off x="5419408" y="4787106"/>
            <a:ext cx="119888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耗电数据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TextBox 100"/>
          <p:cNvSpPr/>
          <p:nvPr/>
        </p:nvSpPr>
        <p:spPr>
          <a:xfrm>
            <a:off x="8248333" y="5187156"/>
            <a:ext cx="1884362" cy="1123315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91431" tIns="45716" rIns="91431" bIns="45716">
            <a:spAutoFit/>
          </a:bodyPr>
          <a:lstStyle/>
          <a:p>
            <a:pPr lvl="0" eaLnBrk="1" hangingPunct="1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数据，应用于生产自动化改造。可实现智能化精准投料系统。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" name="TextBox 101"/>
          <p:cNvSpPr/>
          <p:nvPr/>
        </p:nvSpPr>
        <p:spPr>
          <a:xfrm>
            <a:off x="8584883" y="4786471"/>
            <a:ext cx="1068705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3150" y="3783965"/>
            <a:ext cx="1339850" cy="873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225" y="3783330"/>
            <a:ext cx="1303020" cy="97282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3776345"/>
            <a:ext cx="1094105" cy="975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/>
      <p:bldP spid="53" grpId="0" bldLvl="0"/>
      <p:bldP spid="54" grpId="0" bldLvl="0"/>
      <p:bldP spid="55" grpId="0" bldLvl="0"/>
      <p:bldP spid="56" grpId="0" bldLvl="0"/>
      <p:bldP spid="57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390696" cy="530657"/>
              <a:chOff x="5043488" y="515938"/>
              <a:chExt cx="1390696" cy="530657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766809" cy="53065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环境数据采集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0" name="Group 34"/>
          <p:cNvGrpSpPr/>
          <p:nvPr/>
        </p:nvGrpSpPr>
        <p:grpSpPr bwMode="auto">
          <a:xfrm>
            <a:off x="7797060" y="3298861"/>
            <a:ext cx="3077210" cy="1660525"/>
            <a:chOff x="7747683" y="1896934"/>
            <a:chExt cx="3076516" cy="1660913"/>
          </a:xfrm>
        </p:grpSpPr>
        <p:sp>
          <p:nvSpPr>
            <p:cNvPr id="21" name="TextBox 20"/>
            <p:cNvSpPr txBox="1"/>
            <p:nvPr/>
          </p:nvSpPr>
          <p:spPr>
            <a:xfrm>
              <a:off x="7747683" y="1896934"/>
              <a:ext cx="3076516" cy="1660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</a:rPr>
                <a:t>温湿度管控系统</a:t>
              </a:r>
              <a:endParaRPr lang="en-US" altLang="zh-CN" sz="14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endParaRPr>
            </a:p>
            <a:p>
              <a:pPr eaLnBrk="1" hangingPunct="1"/>
              <a:endParaRPr lang="en-US" altLang="zh-CN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endParaRPr>
            </a:p>
            <a:p>
              <a:pPr eaLnBrk="1" hangingPunct="1"/>
              <a:r>
                <a:rPr lang="zh-CN" altLang="en-US" sz="200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</a:rPr>
                <a:t>为保护产品外箱而开发，可联动抽湿设备进行温湿度调控</a:t>
              </a:r>
              <a:endParaRPr lang="en-US" altLang="zh-CN" sz="2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</a:endParaRPr>
            </a:p>
          </p:txBody>
        </p:sp>
        <p:sp>
          <p:nvSpPr>
            <p:cNvPr id="22" name="Rectangle 39"/>
            <p:cNvSpPr>
              <a:spLocks noChangeArrowheads="1"/>
            </p:cNvSpPr>
            <p:nvPr/>
          </p:nvSpPr>
          <p:spPr bwMode="auto">
            <a:xfrm>
              <a:off x="7845451" y="1896934"/>
              <a:ext cx="594901" cy="58491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200">
                  <a:solidFill>
                    <a:schemeClr val="bg1">
                      <a:lumMod val="50000"/>
                    </a:schemeClr>
                  </a:solidFill>
                  <a:latin typeface="FontAwesome" pitchFamily="2" charset="0"/>
                </a:rPr>
                <a:t></a:t>
              </a:r>
              <a:endParaRPr lang="en-US" altLang="zh-CN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Rectangle 37"/>
          <p:cNvSpPr/>
          <p:nvPr/>
        </p:nvSpPr>
        <p:spPr>
          <a:xfrm>
            <a:off x="8002905" y="4271010"/>
            <a:ext cx="594995" cy="584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>
                <a:solidFill>
                  <a:schemeClr val="bg1">
                    <a:lumMod val="50000"/>
                  </a:schemeClr>
                </a:solidFill>
                <a:latin typeface="FontAwesome" pitchFamily="2" charset="0"/>
              </a:rPr>
              <a:t></a:t>
            </a:r>
            <a:endParaRPr lang="en-US" altLang="zh-CN" sz="32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455" y="1691005"/>
            <a:ext cx="3201035" cy="1800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830" y="1691005"/>
            <a:ext cx="3203575" cy="1802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55" y="3641725"/>
            <a:ext cx="3219450" cy="16611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240" y="3580765"/>
            <a:ext cx="1981200" cy="3100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997" y="2175329"/>
            <a:ext cx="10309231" cy="2220666"/>
            <a:chOff x="971997" y="2061029"/>
            <a:chExt cx="10309231" cy="2220666"/>
          </a:xfrm>
        </p:grpSpPr>
        <p:grpSp>
          <p:nvGrpSpPr>
            <p:cNvPr id="53" name="组合 52"/>
            <p:cNvGrpSpPr/>
            <p:nvPr/>
          </p:nvGrpSpPr>
          <p:grpSpPr>
            <a:xfrm>
              <a:off x="3093583" y="2061029"/>
              <a:ext cx="8187645" cy="2220666"/>
              <a:chOff x="2320697" y="395508"/>
              <a:chExt cx="8187645" cy="878114"/>
            </a:xfrm>
          </p:grpSpPr>
          <p:sp>
            <p:nvSpPr>
              <p:cNvPr id="57" name="矩形 56"/>
              <p:cNvSpPr/>
              <p:nvPr/>
            </p:nvSpPr>
            <p:spPr>
              <a:xfrm flipH="1">
                <a:off x="2320697" y="395508"/>
                <a:ext cx="8187645" cy="878114"/>
              </a:xfrm>
              <a:prstGeom prst="rect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3448624" y="614306"/>
                <a:ext cx="3621265" cy="395287"/>
                <a:chOff x="4303274" y="569913"/>
                <a:chExt cx="3621265" cy="395287"/>
              </a:xfrm>
            </p:grpSpPr>
            <p:sp>
              <p:nvSpPr>
                <p:cNvPr id="71" name="矩形 3"/>
                <p:cNvSpPr/>
                <p:nvPr/>
              </p:nvSpPr>
              <p:spPr>
                <a:xfrm>
                  <a:off x="5304529" y="609815"/>
                  <a:ext cx="2620010" cy="327681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 lIns="91431" tIns="45716" rIns="91431" bIns="45716">
                  <a:spAutoFit/>
                </a:bodyPr>
                <a:lstStyle/>
                <a:p>
                  <a:pPr lvl="0" eaLnBrk="1" hangingPunct="1">
                    <a:buNone/>
                  </a:pPr>
                  <a:r>
                    <a:rPr lang="zh-CN" altLang="en-US" sz="48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集成系统</a:t>
                  </a:r>
                  <a:endParaRPr lang="zh-CN" altLang="en-US" sz="4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2" name="组合 26"/>
                <p:cNvGrpSpPr/>
                <p:nvPr/>
              </p:nvGrpSpPr>
              <p:grpSpPr>
                <a:xfrm>
                  <a:off x="4303274" y="569913"/>
                  <a:ext cx="263525" cy="395287"/>
                  <a:chOff x="-600423" y="0"/>
                  <a:chExt cx="213756" cy="427512"/>
                </a:xfrm>
              </p:grpSpPr>
              <p:sp>
                <p:nvSpPr>
                  <p:cNvPr id="73" name="直接连接符 27"/>
                  <p:cNvSpPr/>
                  <p:nvPr/>
                </p:nvSpPr>
                <p:spPr>
                  <a:xfrm>
                    <a:off x="-600423" y="0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直接连接符 28"/>
                  <p:cNvSpPr/>
                  <p:nvPr/>
                </p:nvSpPr>
                <p:spPr>
                  <a:xfrm flipH="1">
                    <a:off x="-600423" y="213756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87" name="组合 86"/>
            <p:cNvGrpSpPr/>
            <p:nvPr/>
          </p:nvGrpSpPr>
          <p:grpSpPr>
            <a:xfrm>
              <a:off x="971997" y="2061029"/>
              <a:ext cx="2121586" cy="2220666"/>
              <a:chOff x="2215144" y="982844"/>
              <a:chExt cx="1120898" cy="923141"/>
            </a:xfrm>
          </p:grpSpPr>
          <p:sp>
            <p:nvSpPr>
              <p:cNvPr id="88" name="平行四边形 87"/>
              <p:cNvSpPr/>
              <p:nvPr/>
            </p:nvSpPr>
            <p:spPr>
              <a:xfrm>
                <a:off x="2215144" y="982844"/>
                <a:ext cx="1120898" cy="923141"/>
              </a:xfrm>
              <a:prstGeom prst="parallelogram">
                <a:avLst>
                  <a:gd name="adj" fmla="val 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Impact" panose="020B0806030902050204" pitchFamily="34" charset="0"/>
                </a:endParaRPr>
              </a:p>
            </p:txBody>
          </p:sp>
          <p:sp>
            <p:nvSpPr>
              <p:cNvPr id="95" name="文本框 9"/>
              <p:cNvSpPr txBox="1"/>
              <p:nvPr/>
            </p:nvSpPr>
            <p:spPr>
              <a:xfrm>
                <a:off x="2245058" y="1190776"/>
                <a:ext cx="1066799" cy="495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72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016925" cy="525426"/>
              <a:chOff x="5043488" y="515938"/>
              <a:chExt cx="1016925" cy="525426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393038" cy="52542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集成系统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315955" y="1948921"/>
            <a:ext cx="11556353" cy="4165600"/>
            <a:chOff x="1116013" y="1492250"/>
            <a:chExt cx="6769100" cy="2439988"/>
          </a:xfrm>
        </p:grpSpPr>
        <p:grpSp>
          <p:nvGrpSpPr>
            <p:cNvPr id="12" name="Group 8"/>
            <p:cNvGrpSpPr/>
            <p:nvPr/>
          </p:nvGrpSpPr>
          <p:grpSpPr bwMode="auto">
            <a:xfrm>
              <a:off x="3851275" y="1695450"/>
              <a:ext cx="1657350" cy="522288"/>
              <a:chOff x="1403648" y="1563637"/>
              <a:chExt cx="1656184" cy="521681"/>
            </a:xfrm>
          </p:grpSpPr>
          <p:sp>
            <p:nvSpPr>
              <p:cNvPr id="13" name="Rounded Rectangle 5"/>
              <p:cNvSpPr/>
              <p:nvPr/>
            </p:nvSpPr>
            <p:spPr>
              <a:xfrm>
                <a:off x="1403648" y="1563637"/>
                <a:ext cx="1656184" cy="521681"/>
              </a:xfrm>
              <a:prstGeom prst="roundRect">
                <a:avLst>
                  <a:gd name="adj" fmla="val 726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>
                <a:off x="1518286" y="1655200"/>
                <a:ext cx="1426909" cy="269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SCADA</a:t>
                </a:r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监管控制</a:t>
                </a:r>
                <a:endParaRPr lang="zh-CN" altLang="en-US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7"/>
            <p:cNvGrpSpPr/>
            <p:nvPr/>
          </p:nvGrpSpPr>
          <p:grpSpPr bwMode="auto">
            <a:xfrm>
              <a:off x="3851275" y="2457450"/>
              <a:ext cx="1657350" cy="522288"/>
              <a:chOff x="3923928" y="1574380"/>
              <a:chExt cx="1656184" cy="521681"/>
            </a:xfrm>
          </p:grpSpPr>
          <p:sp>
            <p:nvSpPr>
              <p:cNvPr id="16" name="Rounded Rectangle 12"/>
              <p:cNvSpPr/>
              <p:nvPr/>
            </p:nvSpPr>
            <p:spPr>
              <a:xfrm>
                <a:off x="3923928" y="1574380"/>
                <a:ext cx="1656184" cy="521681"/>
              </a:xfrm>
              <a:prstGeom prst="roundRect">
                <a:avLst>
                  <a:gd name="adj" fmla="val 7260"/>
                </a:avLst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153977" y="1665943"/>
                <a:ext cx="1196091" cy="269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MES</a:t>
                </a:r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生产管理</a:t>
                </a:r>
                <a:endParaRPr lang="zh-CN" altLang="en-US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6"/>
            <p:cNvGrpSpPr/>
            <p:nvPr/>
          </p:nvGrpSpPr>
          <p:grpSpPr bwMode="auto">
            <a:xfrm>
              <a:off x="3851275" y="3219450"/>
              <a:ext cx="1657350" cy="522288"/>
              <a:chOff x="6372200" y="1585123"/>
              <a:chExt cx="1656184" cy="521681"/>
            </a:xfrm>
          </p:grpSpPr>
          <p:sp>
            <p:nvSpPr>
              <p:cNvPr id="19" name="Rounded Rectangle 14"/>
              <p:cNvSpPr/>
              <p:nvPr/>
            </p:nvSpPr>
            <p:spPr>
              <a:xfrm>
                <a:off x="6372200" y="1585123"/>
                <a:ext cx="1656184" cy="521681"/>
              </a:xfrm>
              <a:prstGeom prst="roundRect">
                <a:avLst>
                  <a:gd name="adj" fmla="val 726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15"/>
              <p:cNvSpPr>
                <a:spLocks noChangeArrowheads="1"/>
              </p:cNvSpPr>
              <p:nvPr/>
            </p:nvSpPr>
            <p:spPr bwMode="auto">
              <a:xfrm>
                <a:off x="6621015" y="1676686"/>
                <a:ext cx="1158551" cy="269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APS</a:t>
                </a:r>
                <a:r>
                  <a:rPr lang="zh-CN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自动排单</a:t>
                </a:r>
                <a:endParaRPr lang="zh-CN" altLang="zh-CN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Group 32"/>
            <p:cNvGrpSpPr/>
            <p:nvPr/>
          </p:nvGrpSpPr>
          <p:grpSpPr bwMode="auto">
            <a:xfrm>
              <a:off x="1116013" y="2400300"/>
              <a:ext cx="2016125" cy="644525"/>
              <a:chOff x="1403649" y="1563638"/>
              <a:chExt cx="1082379" cy="644826"/>
            </a:xfrm>
          </p:grpSpPr>
          <p:sp>
            <p:nvSpPr>
              <p:cNvPr id="22" name="Rounded Rectangle 34"/>
              <p:cNvSpPr/>
              <p:nvPr/>
            </p:nvSpPr>
            <p:spPr>
              <a:xfrm>
                <a:off x="1403649" y="1563638"/>
                <a:ext cx="1082379" cy="644826"/>
              </a:xfrm>
              <a:prstGeom prst="roundRect">
                <a:avLst>
                  <a:gd name="adj" fmla="val 7260"/>
                </a:avLst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35"/>
              <p:cNvSpPr>
                <a:spLocks noChangeArrowheads="1"/>
              </p:cNvSpPr>
              <p:nvPr/>
            </p:nvSpPr>
            <p:spPr bwMode="auto">
              <a:xfrm>
                <a:off x="1744714" y="1716774"/>
                <a:ext cx="423133" cy="2697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集团</a:t>
                </a:r>
                <a:r>
                  <a:rPr lang="en-US" altLang="zh-CN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ERP</a:t>
                </a:r>
                <a:endParaRPr lang="en-US" altLang="zh-CN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33"/>
            <p:cNvGrpSpPr/>
            <p:nvPr/>
          </p:nvGrpSpPr>
          <p:grpSpPr bwMode="auto">
            <a:xfrm>
              <a:off x="6227763" y="1492250"/>
              <a:ext cx="1657350" cy="368300"/>
              <a:chOff x="1403648" y="1594055"/>
              <a:chExt cx="1656184" cy="369281"/>
            </a:xfrm>
          </p:grpSpPr>
          <p:sp>
            <p:nvSpPr>
              <p:cNvPr id="25" name="Rounded Rectangle 36"/>
              <p:cNvSpPr/>
              <p:nvPr/>
            </p:nvSpPr>
            <p:spPr>
              <a:xfrm>
                <a:off x="1403648" y="1594055"/>
                <a:ext cx="1656184" cy="369281"/>
              </a:xfrm>
              <a:prstGeom prst="roundRect">
                <a:avLst>
                  <a:gd name="adj" fmla="val 7260"/>
                </a:avLst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/>
            </p:nvSpPr>
            <p:spPr bwMode="auto">
              <a:xfrm>
                <a:off x="1464578" y="1609418"/>
                <a:ext cx="1534327" cy="2703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生产设备数据采集</a:t>
                </a:r>
                <a:endParaRPr lang="zh-CN" altLang="en-US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40"/>
            <p:cNvGrpSpPr/>
            <p:nvPr/>
          </p:nvGrpSpPr>
          <p:grpSpPr bwMode="auto">
            <a:xfrm>
              <a:off x="6227763" y="2051050"/>
              <a:ext cx="1657350" cy="368300"/>
              <a:chOff x="1403648" y="1594055"/>
              <a:chExt cx="1656184" cy="369281"/>
            </a:xfrm>
          </p:grpSpPr>
          <p:sp>
            <p:nvSpPr>
              <p:cNvPr id="28" name="Rounded Rectangle 41"/>
              <p:cNvSpPr/>
              <p:nvPr/>
            </p:nvSpPr>
            <p:spPr>
              <a:xfrm>
                <a:off x="1403648" y="1594055"/>
                <a:ext cx="1656184" cy="369281"/>
              </a:xfrm>
              <a:prstGeom prst="roundRect">
                <a:avLst>
                  <a:gd name="adj" fmla="val 726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Rectangle 42"/>
              <p:cNvSpPr>
                <a:spLocks noChangeArrowheads="1"/>
              </p:cNvSpPr>
              <p:nvPr/>
            </p:nvSpPr>
            <p:spPr bwMode="auto">
              <a:xfrm>
                <a:off x="1642989" y="1609418"/>
                <a:ext cx="1177507" cy="2703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生产设备控制</a:t>
                </a:r>
                <a:endParaRPr lang="zh-CN" altLang="en-US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Group 43"/>
            <p:cNvGrpSpPr/>
            <p:nvPr/>
          </p:nvGrpSpPr>
          <p:grpSpPr bwMode="auto">
            <a:xfrm>
              <a:off x="6227763" y="3003550"/>
              <a:ext cx="1657350" cy="369888"/>
              <a:chOff x="1403648" y="1594055"/>
              <a:chExt cx="1656184" cy="369281"/>
            </a:xfrm>
          </p:grpSpPr>
          <p:sp>
            <p:nvSpPr>
              <p:cNvPr id="31" name="Rounded Rectangle 44"/>
              <p:cNvSpPr/>
              <p:nvPr/>
            </p:nvSpPr>
            <p:spPr>
              <a:xfrm>
                <a:off x="1403648" y="1594055"/>
                <a:ext cx="1656184" cy="369281"/>
              </a:xfrm>
              <a:prstGeom prst="roundRect">
                <a:avLst>
                  <a:gd name="adj" fmla="val 7260"/>
                </a:avLst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Rectangle 45"/>
              <p:cNvSpPr>
                <a:spLocks noChangeArrowheads="1"/>
              </p:cNvSpPr>
              <p:nvPr/>
            </p:nvSpPr>
            <p:spPr bwMode="auto">
              <a:xfrm>
                <a:off x="1464577" y="1609418"/>
                <a:ext cx="1534327" cy="269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产品感知绑定订单</a:t>
                </a:r>
                <a:endParaRPr lang="en-US" altLang="zh-CN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Group 46"/>
            <p:cNvGrpSpPr/>
            <p:nvPr/>
          </p:nvGrpSpPr>
          <p:grpSpPr bwMode="auto">
            <a:xfrm>
              <a:off x="6227763" y="3562350"/>
              <a:ext cx="1657350" cy="369888"/>
              <a:chOff x="1403648" y="1594055"/>
              <a:chExt cx="1656184" cy="369281"/>
            </a:xfrm>
          </p:grpSpPr>
          <p:sp>
            <p:nvSpPr>
              <p:cNvPr id="34" name="Rounded Rectangle 47"/>
              <p:cNvSpPr/>
              <p:nvPr/>
            </p:nvSpPr>
            <p:spPr>
              <a:xfrm>
                <a:off x="1403648" y="1594055"/>
                <a:ext cx="1656184" cy="369281"/>
              </a:xfrm>
              <a:prstGeom prst="roundRect">
                <a:avLst>
                  <a:gd name="adj" fmla="val 726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Rectangle 48"/>
              <p:cNvSpPr>
                <a:spLocks noChangeArrowheads="1"/>
              </p:cNvSpPr>
              <p:nvPr/>
            </p:nvSpPr>
            <p:spPr bwMode="auto">
              <a:xfrm>
                <a:off x="1553784" y="1609418"/>
                <a:ext cx="1355917" cy="269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生产单信息调度</a:t>
                </a:r>
                <a:endParaRPr lang="zh-CN" altLang="en-US" sz="24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6" name="Elbow Connector 49"/>
            <p:cNvCxnSpPr/>
            <p:nvPr/>
          </p:nvCxnSpPr>
          <p:spPr>
            <a:xfrm rot="10800000" flipV="1">
              <a:off x="3124200" y="1971675"/>
              <a:ext cx="711200" cy="59690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50"/>
            <p:cNvCxnSpPr>
              <a:stCxn id="19" idx="1"/>
            </p:cNvCxnSpPr>
            <p:nvPr/>
          </p:nvCxnSpPr>
          <p:spPr>
            <a:xfrm rot="10800000">
              <a:off x="3132138" y="2887663"/>
              <a:ext cx="719137" cy="59372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54"/>
            <p:cNvCxnSpPr>
              <a:stCxn id="16" idx="1"/>
              <a:endCxn id="22" idx="3"/>
            </p:cNvCxnSpPr>
            <p:nvPr/>
          </p:nvCxnSpPr>
          <p:spPr>
            <a:xfrm rot="10800000" flipV="1">
              <a:off x="3132138" y="2719388"/>
              <a:ext cx="719137" cy="317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56"/>
            <p:cNvCxnSpPr>
              <a:stCxn id="25" idx="1"/>
              <a:endCxn id="13" idx="3"/>
            </p:cNvCxnSpPr>
            <p:nvPr/>
          </p:nvCxnSpPr>
          <p:spPr>
            <a:xfrm rot="10800000" flipV="1">
              <a:off x="5508625" y="1676400"/>
              <a:ext cx="719138" cy="2809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Elbow Connector 59"/>
            <p:cNvCxnSpPr>
              <a:stCxn id="28" idx="1"/>
              <a:endCxn id="13" idx="3"/>
            </p:cNvCxnSpPr>
            <p:nvPr/>
          </p:nvCxnSpPr>
          <p:spPr>
            <a:xfrm rot="10800000">
              <a:off x="5508625" y="1957388"/>
              <a:ext cx="719138" cy="27781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62"/>
            <p:cNvCxnSpPr>
              <a:stCxn id="31" idx="1"/>
              <a:endCxn id="19" idx="3"/>
            </p:cNvCxnSpPr>
            <p:nvPr/>
          </p:nvCxnSpPr>
          <p:spPr>
            <a:xfrm rot="10800000" flipV="1">
              <a:off x="5508625" y="3187700"/>
              <a:ext cx="719138" cy="2936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63"/>
            <p:cNvCxnSpPr>
              <a:stCxn id="34" idx="1"/>
              <a:endCxn id="19" idx="3"/>
            </p:cNvCxnSpPr>
            <p:nvPr/>
          </p:nvCxnSpPr>
          <p:spPr>
            <a:xfrm rot="10800000">
              <a:off x="5508625" y="3481388"/>
              <a:ext cx="719138" cy="26670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3783708" cy="538601"/>
              <a:chOff x="5043488" y="515938"/>
              <a:chExt cx="3783708" cy="538601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3159821" cy="538601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加入你的标题描述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pic>
        <p:nvPicPr>
          <p:cNvPr id="12" name="Picture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68" y="1872546"/>
            <a:ext cx="4569606" cy="2628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03664" y="5002520"/>
            <a:ext cx="465544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&amp; MANAGEMENT FOR INFOGRAPHIC</a:t>
            </a:r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 est laborum dolo rumes fugats untras. Etharums ser quidem rerum facilis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dolores nemis omnis fugats vitaes nemo minima rerums unsers sadips amets..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ut perspiciatis unde omnis iste natus error sit voluptatem accusantium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 laudantium, totam rem aperiam, eaque ipsa quae ab illo inventore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veritatis et quasi architecto beatae vitae dicta sunt explicabo.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Oval 14"/>
          <p:cNvSpPr/>
          <p:nvPr/>
        </p:nvSpPr>
        <p:spPr>
          <a:xfrm>
            <a:off x="192479" y="4342623"/>
            <a:ext cx="571500" cy="571500"/>
          </a:xfrm>
          <a:prstGeom prst="ellipse">
            <a:avLst/>
          </a:prstGeom>
          <a:solidFill>
            <a:srgbClr val="198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>
                    <a:lumMod val="50000"/>
                  </a:schemeClr>
                </a:solidFill>
                <a:latin typeface="FontAwesome" pitchFamily="2" charset="0"/>
              </a:rPr>
              <a:t>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15"/>
          <p:cNvSpPr/>
          <p:nvPr/>
        </p:nvSpPr>
        <p:spPr>
          <a:xfrm>
            <a:off x="794385" y="4501515"/>
            <a:ext cx="2189480" cy="1845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宋体" panose="02010600030101010101" pitchFamily="2" charset="-122"/>
              </a:rPr>
              <a:t>数据监测采集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宋体" panose="02010600030101010101" pitchFamily="2" charset="-122"/>
            </a:endParaRPr>
          </a:p>
          <a:p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Calibri" panose="020F0502020204030204" pitchFamily="34" charset="0"/>
            </a:endParaRPr>
          </a:p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宋体" panose="02010600030101010101" pitchFamily="2" charset="-122"/>
              </a:rPr>
              <a:t>监测采集到的数据会存储在内网服务器的数据库中。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65" y="1363980"/>
            <a:ext cx="9187180" cy="5311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bldLvl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1123138"/>
            <a:chOff x="2320698" y="395508"/>
            <a:chExt cx="7519988" cy="1123138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068641" cy="958315"/>
              <a:chOff x="5043488" y="515938"/>
              <a:chExt cx="1068641" cy="958315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444754" cy="95831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集成系统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lvl="0" eaLnBrk="1" hangingPunct="1">
                  <a:buNone/>
                </a:pP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pic>
        <p:nvPicPr>
          <p:cNvPr id="12" name="Picture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68" y="1872546"/>
            <a:ext cx="4569606" cy="2628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03664" y="5002520"/>
            <a:ext cx="465544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&amp; MANAGEMENT FOR INFOGRAPHIC</a:t>
            </a:r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Lid est laborum dolo rumes fugats untras. Etharums ser quidem rerum facilis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dolores nemis omnis fugats vitaes nemo minima rerums unsers sadips amets..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 ut perspiciatis unde omnis iste natus error sit voluptatem accusantium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doloremque laudantium, totam rem aperiam, eaque ipsa quae ab illo inventore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veritatis et quasi architecto beatae vitae dicta sunt explicabo. </a:t>
            </a:r>
            <a:endParaRPr lang="en-US" sz="10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12"/>
          <p:cNvSpPr/>
          <p:nvPr/>
        </p:nvSpPr>
        <p:spPr>
          <a:xfrm>
            <a:off x="222642" y="4333895"/>
            <a:ext cx="571500" cy="571500"/>
          </a:xfrm>
          <a:prstGeom prst="ellipse">
            <a:avLst/>
          </a:prstGeom>
          <a:solidFill>
            <a:srgbClr val="18D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FontAwesome" pitchFamily="2" charset="0"/>
              </a:rPr>
              <a:t>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830" y="1290320"/>
            <a:ext cx="5869305" cy="5439410"/>
          </a:xfrm>
          <a:prstGeom prst="rect">
            <a:avLst/>
          </a:prstGeom>
        </p:spPr>
      </p:pic>
      <p:sp>
        <p:nvSpPr>
          <p:cNvPr id="5" name="Rectangle 15"/>
          <p:cNvSpPr/>
          <p:nvPr/>
        </p:nvSpPr>
        <p:spPr>
          <a:xfrm>
            <a:off x="794385" y="4501515"/>
            <a:ext cx="4158615" cy="1229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宋体" panose="02010600030101010101" pitchFamily="2" charset="-122"/>
              </a:rPr>
              <a:t>设备控制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宋体" panose="02010600030101010101" pitchFamily="2" charset="-122"/>
            </a:endParaRPr>
          </a:p>
          <a:p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Calibri" panose="020F0502020204030204" pitchFamily="34" charset="0"/>
            </a:endParaRPr>
          </a:p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宋体" panose="02010600030101010101" pitchFamily="2" charset="-122"/>
              </a:rPr>
              <a:t>内网的边缘计算服务器会智能判定设备开关或者调整生产作业周期。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ldLvl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1123138"/>
            <a:chOff x="2320698" y="395508"/>
            <a:chExt cx="7519988" cy="1123138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068641" cy="958315"/>
              <a:chOff x="5043488" y="515938"/>
              <a:chExt cx="1068641" cy="958315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444754" cy="95831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集成系统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lvl="0" eaLnBrk="1" hangingPunct="1">
                  <a:buNone/>
                </a:pP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2" name="组合 20"/>
          <p:cNvGrpSpPr/>
          <p:nvPr/>
        </p:nvGrpSpPr>
        <p:grpSpPr>
          <a:xfrm>
            <a:off x="3303588" y="2339975"/>
            <a:ext cx="4768850" cy="4565650"/>
            <a:chOff x="0" y="0"/>
            <a:chExt cx="5164640" cy="4944623"/>
          </a:xfrm>
        </p:grpSpPr>
        <p:pic>
          <p:nvPicPr>
            <p:cNvPr id="13" name="Picture 2" descr="E:\lizzy\PPT-by lizzy\自制PNG\iphone5-b.png"/>
            <p:cNvPicPr>
              <a:picLocks noChangeAspect="1"/>
            </p:cNvPicPr>
            <p:nvPr/>
          </p:nvPicPr>
          <p:blipFill>
            <a:blip r:embed="rId1" cstate="print"/>
            <a:srcRect b="46130"/>
            <a:stretch>
              <a:fillRect/>
            </a:stretch>
          </p:blipFill>
          <p:spPr>
            <a:xfrm>
              <a:off x="0" y="0"/>
              <a:ext cx="5164640" cy="4926874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14" name="矩形 22"/>
            <p:cNvSpPr/>
            <p:nvPr/>
          </p:nvSpPr>
          <p:spPr>
            <a:xfrm>
              <a:off x="891680" y="1181042"/>
              <a:ext cx="3276704" cy="3763581"/>
            </a:xfrm>
            <a:prstGeom prst="rect">
              <a:avLst/>
            </a:prstGeom>
            <a:blipFill rotWithShape="1">
              <a:blip r:embed="rId2" cstate="print"/>
              <a:stretch>
                <a:fillRect/>
              </a:stretch>
            </a:blipFill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>
                <a:buNone/>
              </a:pPr>
              <a:endParaRPr lang="zh-CN" altLang="zh-CN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23"/>
          <p:cNvGrpSpPr/>
          <p:nvPr/>
        </p:nvGrpSpPr>
        <p:grpSpPr>
          <a:xfrm>
            <a:off x="3206750" y="3649663"/>
            <a:ext cx="1484313" cy="1484312"/>
            <a:chOff x="0" y="0"/>
            <a:chExt cx="1484148" cy="1484148"/>
          </a:xfrm>
        </p:grpSpPr>
        <p:sp>
          <p:nvSpPr>
            <p:cNvPr id="16" name="椭圆 24"/>
            <p:cNvSpPr/>
            <p:nvPr/>
          </p:nvSpPr>
          <p:spPr>
            <a:xfrm>
              <a:off x="0" y="0"/>
              <a:ext cx="1484148" cy="1484148"/>
            </a:xfrm>
            <a:prstGeom prst="ellipse">
              <a:avLst/>
            </a:prstGeom>
            <a:solidFill>
              <a:srgbClr val="1983B7"/>
            </a:solidFill>
            <a:ln w="9525">
              <a:noFill/>
            </a:ln>
          </p:spPr>
          <p:txBody>
            <a:bodyPr anchor="ctr"/>
            <a:lstStyle/>
            <a:p>
              <a:pPr lvl="0" algn="ctr" eaLnBrk="1" hangingPunct="1">
                <a:buNone/>
              </a:pPr>
              <a:endParaRPr lang="zh-CN" altLang="zh-CN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25"/>
            <p:cNvGrpSpPr/>
            <p:nvPr/>
          </p:nvGrpSpPr>
          <p:grpSpPr>
            <a:xfrm>
              <a:off x="382226" y="422089"/>
              <a:ext cx="719696" cy="551771"/>
              <a:chOff x="0" y="0"/>
              <a:chExt cx="285750" cy="219076"/>
            </a:xfrm>
          </p:grpSpPr>
          <p:sp>
            <p:nvSpPr>
              <p:cNvPr id="18" name="Freeform 57"/>
              <p:cNvSpPr/>
              <p:nvPr/>
            </p:nvSpPr>
            <p:spPr>
              <a:xfrm>
                <a:off x="0" y="211138"/>
                <a:ext cx="285750" cy="7938"/>
              </a:xfrm>
              <a:custGeom>
                <a:avLst/>
                <a:gdLst>
                  <a:gd name="txL" fmla="*/ 0 w 76"/>
                  <a:gd name="txT" fmla="*/ 0 h 2"/>
                  <a:gd name="txR" fmla="*/ 76 w 76"/>
                  <a:gd name="txB" fmla="*/ 2 h 2"/>
                </a:gdLst>
                <a:ahLst/>
                <a:cxnLst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txL" t="txT" r="txR" b="tx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Rectangle 58"/>
              <p:cNvSpPr/>
              <p:nvPr/>
            </p:nvSpPr>
            <p:spPr>
              <a:xfrm>
                <a:off x="36513" y="49213"/>
                <a:ext cx="41275" cy="1397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>
                  <a:buNone/>
                </a:pPr>
                <a:endParaRPr lang="zh-CN" altLang="zh-CN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" name="Rectangle 59"/>
              <p:cNvSpPr/>
              <p:nvPr/>
            </p:nvSpPr>
            <p:spPr>
              <a:xfrm>
                <a:off x="96838" y="0"/>
                <a:ext cx="41275" cy="1889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>
                  <a:buNone/>
                </a:pPr>
                <a:endParaRPr lang="zh-CN" altLang="zh-CN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Rectangle 60"/>
              <p:cNvSpPr/>
              <p:nvPr/>
            </p:nvSpPr>
            <p:spPr>
              <a:xfrm>
                <a:off x="157163" y="60325"/>
                <a:ext cx="41275" cy="1285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>
                  <a:buNone/>
                </a:pPr>
                <a:endParaRPr lang="zh-CN" altLang="zh-CN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" name="Rectangle 61"/>
              <p:cNvSpPr/>
              <p:nvPr/>
            </p:nvSpPr>
            <p:spPr>
              <a:xfrm>
                <a:off x="217488" y="101600"/>
                <a:ext cx="41275" cy="873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>
                  <a:buNone/>
                </a:pPr>
                <a:endParaRPr lang="zh-CN" altLang="zh-CN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3" name="组合 31"/>
          <p:cNvGrpSpPr/>
          <p:nvPr/>
        </p:nvGrpSpPr>
        <p:grpSpPr>
          <a:xfrm>
            <a:off x="6600825" y="4578350"/>
            <a:ext cx="1484313" cy="1482725"/>
            <a:chOff x="0" y="0"/>
            <a:chExt cx="1484148" cy="1484148"/>
          </a:xfrm>
        </p:grpSpPr>
        <p:sp>
          <p:nvSpPr>
            <p:cNvPr id="24" name="椭圆 32"/>
            <p:cNvSpPr/>
            <p:nvPr/>
          </p:nvSpPr>
          <p:spPr>
            <a:xfrm>
              <a:off x="0" y="0"/>
              <a:ext cx="1484148" cy="1484148"/>
            </a:xfrm>
            <a:prstGeom prst="ellipse">
              <a:avLst/>
            </a:prstGeom>
            <a:solidFill>
              <a:srgbClr val="18D2A6"/>
            </a:solidFill>
            <a:ln w="9525">
              <a:noFill/>
            </a:ln>
          </p:spPr>
          <p:txBody>
            <a:bodyPr anchor="ctr"/>
            <a:lstStyle/>
            <a:p>
              <a:pPr lvl="0" algn="ctr" eaLnBrk="1" hangingPunct="1">
                <a:buNone/>
              </a:pPr>
              <a:endParaRPr lang="zh-CN" altLang="zh-CN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形标注 33"/>
            <p:cNvSpPr/>
            <p:nvPr/>
          </p:nvSpPr>
          <p:spPr>
            <a:xfrm>
              <a:off x="370276" y="472074"/>
              <a:ext cx="743596" cy="540000"/>
            </a:xfrm>
            <a:prstGeom prst="wedgeEllipseCallout">
              <a:avLst>
                <a:gd name="adj1" fmla="val -38190"/>
                <a:gd name="adj2" fmla="val 61829"/>
              </a:avLst>
            </a:prstGeom>
            <a:solidFill>
              <a:schemeClr val="bg1"/>
            </a:solidFill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>
                <a:buNone/>
              </a:pPr>
              <a:endParaRPr lang="zh-CN" altLang="zh-CN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" name="矩形 34"/>
          <p:cNvSpPr/>
          <p:nvPr/>
        </p:nvSpPr>
        <p:spPr>
          <a:xfrm>
            <a:off x="8072438" y="2498090"/>
            <a:ext cx="2675890" cy="4286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91434" tIns="45718" rIns="91434" bIns="45718">
            <a:spAutoFit/>
          </a:bodyPr>
          <a:lstStyle/>
          <a:p>
            <a:pPr lvl="0" eaLnBrk="1" hangingPunct="1">
              <a:buNone/>
            </a:pPr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与原有</a:t>
            </a:r>
            <a:r>
              <a:rPr lang="en-US" altLang="zh-CN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ERP</a:t>
            </a:r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无缝对接</a:t>
            </a:r>
            <a:endParaRPr lang="en-US" altLang="x-none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36"/>
          <p:cNvGrpSpPr/>
          <p:nvPr/>
        </p:nvGrpSpPr>
        <p:grpSpPr>
          <a:xfrm>
            <a:off x="6446838" y="1970088"/>
            <a:ext cx="1484312" cy="1484312"/>
            <a:chOff x="0" y="0"/>
            <a:chExt cx="1484148" cy="1484148"/>
          </a:xfrm>
        </p:grpSpPr>
        <p:sp>
          <p:nvSpPr>
            <p:cNvPr id="29" name="椭圆 37"/>
            <p:cNvSpPr/>
            <p:nvPr/>
          </p:nvSpPr>
          <p:spPr>
            <a:xfrm>
              <a:off x="0" y="0"/>
              <a:ext cx="1484148" cy="1484148"/>
            </a:xfrm>
            <a:prstGeom prst="ellipse">
              <a:avLst/>
            </a:prstGeom>
            <a:solidFill>
              <a:srgbClr val="18D2A6"/>
            </a:solidFill>
            <a:ln w="9525">
              <a:noFill/>
            </a:ln>
          </p:spPr>
          <p:txBody>
            <a:bodyPr anchor="ctr"/>
            <a:lstStyle/>
            <a:p>
              <a:pPr lvl="0" algn="ctr" eaLnBrk="1" hangingPunct="1">
                <a:buNone/>
              </a:pPr>
              <a:endParaRPr lang="zh-CN" altLang="zh-CN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0" name="组合 38"/>
            <p:cNvGrpSpPr/>
            <p:nvPr/>
          </p:nvGrpSpPr>
          <p:grpSpPr>
            <a:xfrm>
              <a:off x="358244" y="449208"/>
              <a:ext cx="767661" cy="585733"/>
              <a:chOff x="0" y="0"/>
              <a:chExt cx="627436" cy="478740"/>
            </a:xfrm>
          </p:grpSpPr>
          <p:sp>
            <p:nvSpPr>
              <p:cNvPr id="31" name="Freeform 112"/>
              <p:cNvSpPr>
                <a:spLocks noEditPoints="1"/>
              </p:cNvSpPr>
              <p:nvPr/>
            </p:nvSpPr>
            <p:spPr>
              <a:xfrm>
                <a:off x="76163" y="0"/>
                <a:ext cx="482364" cy="301026"/>
              </a:xfrm>
              <a:custGeom>
                <a:avLst/>
                <a:gdLst>
                  <a:gd name="txL" fmla="*/ 0 w 56"/>
                  <a:gd name="txT" fmla="*/ 0 h 35"/>
                  <a:gd name="txR" fmla="*/ 56 w 56"/>
                  <a:gd name="txB" fmla="*/ 35 h 35"/>
                </a:gdLst>
                <a:ahLst/>
                <a:cxnLst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txL" t="txT" r="txR" b="tx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Freeform 113"/>
              <p:cNvSpPr>
                <a:spLocks noEditPoints="1"/>
              </p:cNvSpPr>
              <p:nvPr/>
            </p:nvSpPr>
            <p:spPr>
              <a:xfrm>
                <a:off x="0" y="315533"/>
                <a:ext cx="627436" cy="163207"/>
              </a:xfrm>
              <a:custGeom>
                <a:avLst/>
                <a:gdLst>
                  <a:gd name="txL" fmla="*/ 0 w 73"/>
                  <a:gd name="txT" fmla="*/ 0 h 19"/>
                  <a:gd name="txR" fmla="*/ 73 w 73"/>
                  <a:gd name="txB" fmla="*/ 19 h 19"/>
                </a:gdLst>
                <a:ahLst/>
                <a:cxnLst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0" y="2147483646"/>
                  </a:cxn>
                </a:cxnLst>
                <a:rect l="txL" t="txT" r="txR" b="tx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33" name="矩形 41"/>
          <p:cNvSpPr/>
          <p:nvPr/>
        </p:nvSpPr>
        <p:spPr>
          <a:xfrm>
            <a:off x="8262620" y="5161280"/>
            <a:ext cx="1578610" cy="4286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91434" tIns="45718" rIns="91434" bIns="45718">
            <a:spAutoFit/>
          </a:bodyPr>
          <a:lstStyle/>
          <a:p>
            <a:pPr lvl="0" eaLnBrk="1" hangingPunct="1">
              <a:buNone/>
            </a:pPr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可移动办公</a:t>
            </a:r>
            <a:endParaRPr lang="en-US" altLang="x-none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43"/>
          <p:cNvSpPr/>
          <p:nvPr/>
        </p:nvSpPr>
        <p:spPr>
          <a:xfrm>
            <a:off x="1047115" y="3987800"/>
            <a:ext cx="2015490" cy="767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91434" tIns="45718" rIns="91434" bIns="45718">
            <a:spAutoFit/>
          </a:bodyPr>
          <a:lstStyle/>
          <a:p>
            <a:pPr lvl="0" algn="r" eaLnBrk="1" hangingPunct="1">
              <a:buNone/>
            </a:pPr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根据客户需求开发数据报表</a:t>
            </a:r>
            <a:endParaRPr lang="en-US" altLang="x-none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/>
      <p:bldP spid="33" grpId="0" bldLvl="0"/>
      <p:bldP spid="35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1997" y="2175329"/>
            <a:ext cx="10309231" cy="2220666"/>
            <a:chOff x="971997" y="2061029"/>
            <a:chExt cx="10309231" cy="2220666"/>
          </a:xfrm>
        </p:grpSpPr>
        <p:grpSp>
          <p:nvGrpSpPr>
            <p:cNvPr id="53" name="组合 52"/>
            <p:cNvGrpSpPr/>
            <p:nvPr/>
          </p:nvGrpSpPr>
          <p:grpSpPr>
            <a:xfrm>
              <a:off x="3093583" y="2061029"/>
              <a:ext cx="8187645" cy="2220666"/>
              <a:chOff x="2320697" y="395508"/>
              <a:chExt cx="8187645" cy="878114"/>
            </a:xfrm>
          </p:grpSpPr>
          <p:sp>
            <p:nvSpPr>
              <p:cNvPr id="57" name="矩形 56"/>
              <p:cNvSpPr/>
              <p:nvPr/>
            </p:nvSpPr>
            <p:spPr>
              <a:xfrm flipH="1">
                <a:off x="2320697" y="395508"/>
                <a:ext cx="8187645" cy="878114"/>
              </a:xfrm>
              <a:prstGeom prst="rect">
                <a:avLst/>
              </a:prstGeom>
              <a:solidFill>
                <a:srgbClr val="18D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3448624" y="614306"/>
                <a:ext cx="5450065" cy="395287"/>
                <a:chOff x="4303274" y="569913"/>
                <a:chExt cx="5450065" cy="395287"/>
              </a:xfrm>
            </p:grpSpPr>
            <p:sp>
              <p:nvSpPr>
                <p:cNvPr id="71" name="矩形 3"/>
                <p:cNvSpPr/>
                <p:nvPr/>
              </p:nvSpPr>
              <p:spPr>
                <a:xfrm>
                  <a:off x="5304529" y="609815"/>
                  <a:ext cx="4448810" cy="327681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 lIns="91431" tIns="45716" rIns="91431" bIns="45716">
                  <a:spAutoFit/>
                </a:bodyPr>
                <a:lstStyle/>
                <a:p>
                  <a:pPr lvl="0" eaLnBrk="1" hangingPunct="1">
                    <a:buNone/>
                  </a:pPr>
                  <a:r>
                    <a:rPr lang="zh-CN" altLang="en-US" sz="48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数据利用与价值</a:t>
                  </a:r>
                  <a:endParaRPr lang="zh-CN" altLang="en-US" sz="4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2" name="组合 26"/>
                <p:cNvGrpSpPr/>
                <p:nvPr/>
              </p:nvGrpSpPr>
              <p:grpSpPr>
                <a:xfrm>
                  <a:off x="4303274" y="569913"/>
                  <a:ext cx="263525" cy="395287"/>
                  <a:chOff x="-600423" y="0"/>
                  <a:chExt cx="213756" cy="427512"/>
                </a:xfrm>
              </p:grpSpPr>
              <p:sp>
                <p:nvSpPr>
                  <p:cNvPr id="73" name="直接连接符 27"/>
                  <p:cNvSpPr/>
                  <p:nvPr/>
                </p:nvSpPr>
                <p:spPr>
                  <a:xfrm>
                    <a:off x="-600423" y="0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直接连接符 28"/>
                  <p:cNvSpPr/>
                  <p:nvPr/>
                </p:nvSpPr>
                <p:spPr>
                  <a:xfrm flipH="1">
                    <a:off x="-600423" y="213756"/>
                    <a:ext cx="213756" cy="213756"/>
                  </a:xfrm>
                  <a:prstGeom prst="line">
                    <a:avLst/>
                  </a:prstGeom>
                  <a:ln w="19050" cap="flat" cmpd="sng">
                    <a:solidFill>
                      <a:schemeClr val="bg1"/>
                    </a:solidFill>
                    <a:prstDash val="solid"/>
                    <a:miter/>
                    <a:headEnd type="oval" w="med" len="med"/>
                    <a:tailEnd type="oval" w="lg" len="lg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87" name="组合 86"/>
            <p:cNvGrpSpPr/>
            <p:nvPr/>
          </p:nvGrpSpPr>
          <p:grpSpPr>
            <a:xfrm>
              <a:off x="971997" y="2061029"/>
              <a:ext cx="2121586" cy="2220666"/>
              <a:chOff x="2215144" y="982844"/>
              <a:chExt cx="1120898" cy="923141"/>
            </a:xfrm>
          </p:grpSpPr>
          <p:sp>
            <p:nvSpPr>
              <p:cNvPr id="88" name="平行四边形 87"/>
              <p:cNvSpPr/>
              <p:nvPr/>
            </p:nvSpPr>
            <p:spPr>
              <a:xfrm>
                <a:off x="2215144" y="982844"/>
                <a:ext cx="1120898" cy="923141"/>
              </a:xfrm>
              <a:prstGeom prst="parallelogram">
                <a:avLst>
                  <a:gd name="adj" fmla="val 0"/>
                </a:avLst>
              </a:prstGeom>
              <a:solidFill>
                <a:srgbClr val="1983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Impact" panose="020B0806030902050204" pitchFamily="34" charset="0"/>
                </a:endParaRPr>
              </a:p>
            </p:txBody>
          </p:sp>
          <p:sp>
            <p:nvSpPr>
              <p:cNvPr id="95" name="文本框 9"/>
              <p:cNvSpPr txBox="1"/>
              <p:nvPr/>
            </p:nvSpPr>
            <p:spPr>
              <a:xfrm>
                <a:off x="2245058" y="1190776"/>
                <a:ext cx="1066799" cy="495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72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3383597" cy="535940"/>
              <a:chOff x="5043488" y="515938"/>
              <a:chExt cx="3383597" cy="535940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2759710" cy="53594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数据利用与价值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" name="Arc 9"/>
          <p:cNvSpPr/>
          <p:nvPr/>
        </p:nvSpPr>
        <p:spPr>
          <a:xfrm>
            <a:off x="7623100" y="2342824"/>
            <a:ext cx="3257550" cy="3257550"/>
          </a:xfrm>
          <a:prstGeom prst="arc">
            <a:avLst>
              <a:gd name="adj1" fmla="val 16178588"/>
              <a:gd name="adj2" fmla="val 3649785"/>
            </a:avLst>
          </a:prstGeom>
          <a:ln w="254000">
            <a:solidFill>
              <a:srgbClr val="18D2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0"/>
          <p:cNvSpPr/>
          <p:nvPr/>
        </p:nvSpPr>
        <p:spPr>
          <a:xfrm>
            <a:off x="7894563" y="2614287"/>
            <a:ext cx="2714625" cy="2714625"/>
          </a:xfrm>
          <a:prstGeom prst="arc">
            <a:avLst>
              <a:gd name="adj1" fmla="val 16200006"/>
              <a:gd name="adj2" fmla="val 5273743"/>
            </a:avLst>
          </a:prstGeom>
          <a:ln w="254000">
            <a:solidFill>
              <a:srgbClr val="198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2"/>
          <p:cNvSpPr/>
          <p:nvPr/>
        </p:nvSpPr>
        <p:spPr>
          <a:xfrm>
            <a:off x="8163739" y="2883463"/>
            <a:ext cx="2176272" cy="2176272"/>
          </a:xfrm>
          <a:prstGeom prst="arc">
            <a:avLst>
              <a:gd name="adj1" fmla="val 16200000"/>
              <a:gd name="adj2" fmla="val 7316301"/>
            </a:avLst>
          </a:prstGeom>
          <a:ln w="254000">
            <a:solidFill>
              <a:srgbClr val="18D2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3"/>
          <p:cNvSpPr/>
          <p:nvPr/>
        </p:nvSpPr>
        <p:spPr>
          <a:xfrm>
            <a:off x="8433487" y="3153211"/>
            <a:ext cx="1636776" cy="1636776"/>
          </a:xfrm>
          <a:prstGeom prst="arc">
            <a:avLst>
              <a:gd name="adj1" fmla="val 16201532"/>
              <a:gd name="adj2" fmla="val 9499492"/>
            </a:avLst>
          </a:prstGeom>
          <a:ln w="254000">
            <a:solidFill>
              <a:srgbClr val="1983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777293" y="2232645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77293" y="2501832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63%</a:t>
            </a:r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77293" y="2771258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78%</a:t>
            </a:r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77293" y="3040684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1000" b="1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18"/>
          <p:cNvSpPr/>
          <p:nvPr/>
        </p:nvSpPr>
        <p:spPr>
          <a:xfrm>
            <a:off x="8280907" y="3799674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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8308900" y="4626206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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0"/>
          <p:cNvSpPr/>
          <p:nvPr/>
        </p:nvSpPr>
        <p:spPr>
          <a:xfrm>
            <a:off x="8823250" y="5169914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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9623350" y="5312006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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 22"/>
          <p:cNvGrpSpPr/>
          <p:nvPr/>
        </p:nvGrpSpPr>
        <p:grpSpPr>
          <a:xfrm>
            <a:off x="911192" y="1506688"/>
            <a:ext cx="5439992" cy="4243949"/>
            <a:chOff x="656008" y="1106638"/>
            <a:chExt cx="5439992" cy="4243949"/>
          </a:xfrm>
        </p:grpSpPr>
        <p:sp>
          <p:nvSpPr>
            <p:cNvPr id="26" name="TextBox 25"/>
            <p:cNvSpPr txBox="1"/>
            <p:nvPr/>
          </p:nvSpPr>
          <p:spPr>
            <a:xfrm>
              <a:off x="656008" y="1106638"/>
              <a:ext cx="4094480" cy="4298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数据要产生价值，必须先完成：</a:t>
              </a:r>
              <a:endParaRPr lang="en-US" sz="2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7" name="Rectangle 25"/>
            <p:cNvSpPr/>
            <p:nvPr/>
          </p:nvSpPr>
          <p:spPr>
            <a:xfrm>
              <a:off x="1466268" y="2062154"/>
              <a:ext cx="4629732" cy="452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zh-CN" altLang="en-US" sz="220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6"/>
            <p:cNvSpPr/>
            <p:nvPr/>
          </p:nvSpPr>
          <p:spPr>
            <a:xfrm>
              <a:off x="656289" y="2393520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>
                      <a:lumMod val="50000"/>
                    </a:schemeClr>
                  </a:solidFill>
                  <a:latin typeface="FontAwesome" pitchFamily="2" charset="0"/>
                </a:rPr>
                <a:t></a:t>
              </a:r>
              <a:endParaRPr 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9853" y="2373063"/>
              <a:ext cx="1198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累积数据</a:t>
              </a:r>
              <a:endParaRPr lang="zh-CN" altLang="en-US" sz="20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0" name="Rectangle 28"/>
            <p:cNvSpPr/>
            <p:nvPr/>
          </p:nvSpPr>
          <p:spPr>
            <a:xfrm>
              <a:off x="939853" y="2802799"/>
              <a:ext cx="4629732" cy="683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从生产线上的数据开始累积。必须产生足够大量的数据才能应用于分析。</a:t>
              </a:r>
              <a:endParaRPr lang="en-US" altLang="zh-CN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29"/>
            <p:cNvSpPr/>
            <p:nvPr/>
          </p:nvSpPr>
          <p:spPr>
            <a:xfrm>
              <a:off x="679029" y="4262087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>
                      <a:lumMod val="50000"/>
                    </a:schemeClr>
                  </a:solidFill>
                  <a:latin typeface="FontAwesome" pitchFamily="2" charset="0"/>
                </a:rPr>
                <a:t></a:t>
              </a:r>
              <a:endParaRPr 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39853" y="4268071"/>
              <a:ext cx="1706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完整的数据链</a:t>
              </a:r>
              <a:endParaRPr lang="zh-CN" altLang="en-US" sz="20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3" name="Rectangle 31"/>
            <p:cNvSpPr/>
            <p:nvPr/>
          </p:nvSpPr>
          <p:spPr>
            <a:xfrm>
              <a:off x="939853" y="4666692"/>
              <a:ext cx="4629732" cy="683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确保</a:t>
              </a: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</a:t>
              </a: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、生产。</a:t>
              </a: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、销售。</a:t>
              </a: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3</a:t>
              </a: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、采购。</a:t>
              </a: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4</a:t>
              </a: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、管理。四大数据链产生闭环。</a:t>
              </a:r>
              <a:endParaRPr lang="zh-CN" altLang="en-US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574995" cy="530657"/>
              <a:chOff x="5043488" y="515938"/>
              <a:chExt cx="1574995" cy="530657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951108" cy="53065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数据利用与价值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0505" y="1579245"/>
            <a:ext cx="9161145" cy="39674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00505" y="5826125"/>
            <a:ext cx="9555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为降低企业投入成本，以上硬件采用租赁方式，仅收取一半押金。我司负责日常维护与升级。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0698" y="366480"/>
            <a:ext cx="7519988" cy="878114"/>
            <a:chOff x="2320698" y="395508"/>
            <a:chExt cx="7519988" cy="878114"/>
          </a:xfrm>
        </p:grpSpPr>
        <p:sp>
          <p:nvSpPr>
            <p:cNvPr id="11" name="矩形 10"/>
            <p:cNvSpPr/>
            <p:nvPr/>
          </p:nvSpPr>
          <p:spPr>
            <a:xfrm flipH="1">
              <a:off x="2320698" y="395508"/>
              <a:ext cx="7519988" cy="878114"/>
            </a:xfrm>
            <a:prstGeom prst="rect">
              <a:avLst/>
            </a:prstGeom>
            <a:solidFill>
              <a:srgbClr val="18D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188838" y="560331"/>
              <a:ext cx="1574995" cy="530657"/>
              <a:chOff x="5043488" y="515938"/>
              <a:chExt cx="1574995" cy="530657"/>
            </a:xfrm>
          </p:grpSpPr>
          <p:sp>
            <p:nvSpPr>
              <p:cNvPr id="7" name="矩形 3"/>
              <p:cNvSpPr/>
              <p:nvPr/>
            </p:nvSpPr>
            <p:spPr>
              <a:xfrm>
                <a:off x="5667375" y="515938"/>
                <a:ext cx="951108" cy="53065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lvl="0" algn="l" eaLnBrk="1" hangingPunct="1">
                  <a:buNone/>
                </a:pPr>
                <a:r>
                  <a:rPr lang="zh-CN" altLang="en-US" sz="2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数据利用与价值</a:t>
                </a:r>
                <a:endParaRPr lang="zh-CN" altLang="en-US" sz="2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组合 26"/>
              <p:cNvGrpSpPr/>
              <p:nvPr/>
            </p:nvGrpSpPr>
            <p:grpSpPr>
              <a:xfrm>
                <a:off x="5043488" y="569913"/>
                <a:ext cx="263525" cy="395287"/>
                <a:chOff x="0" y="0"/>
                <a:chExt cx="213756" cy="427512"/>
              </a:xfrm>
            </p:grpSpPr>
            <p:sp>
              <p:nvSpPr>
                <p:cNvPr id="9" name="直接连接符 27"/>
                <p:cNvSpPr/>
                <p:nvPr/>
              </p:nvSpPr>
              <p:spPr>
                <a:xfrm>
                  <a:off x="0" y="0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28"/>
                <p:cNvSpPr/>
                <p:nvPr/>
              </p:nvSpPr>
              <p:spPr>
                <a:xfrm flipH="1">
                  <a:off x="0" y="213756"/>
                  <a:ext cx="213756" cy="213756"/>
                </a:xfrm>
                <a:prstGeom prst="line">
                  <a:avLst/>
                </a:prstGeom>
                <a:ln w="19050" cap="flat" cmpd="sng">
                  <a:solidFill>
                    <a:schemeClr val="bg1"/>
                  </a:solidFill>
                  <a:prstDash val="solid"/>
                  <a:miter/>
                  <a:headEnd type="oval" w="med" len="med"/>
                  <a:tailEnd type="oval" w="lg" len="lg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" name="文本框 4"/>
          <p:cNvSpPr txBox="1"/>
          <p:nvPr/>
        </p:nvSpPr>
        <p:spPr>
          <a:xfrm>
            <a:off x="3977005" y="5255260"/>
            <a:ext cx="3840480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采集一份数据，占用一条通道。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控制一台设备，占用一条控制通道。</a:t>
            </a:r>
            <a:endParaRPr lang="zh-CN" altLang="en-US"/>
          </a:p>
          <a:p>
            <a:endParaRPr lang="en-US" altLang="zh-CN"/>
          </a:p>
          <a:p>
            <a:r>
              <a:rPr lang="zh-CN" altLang="zh-CN"/>
              <a:t>（以年为单位）</a:t>
            </a:r>
            <a:endParaRPr lang="zh-CN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2590" y="1481455"/>
            <a:ext cx="8816975" cy="3518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0" y="4896042"/>
            <a:ext cx="12190414" cy="4843505"/>
            <a:chOff x="0" y="4292079"/>
            <a:chExt cx="12190414" cy="4843505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4692834"/>
              <a:ext cx="12190414" cy="4442750"/>
              <a:chOff x="0" y="5400390"/>
              <a:chExt cx="12190414" cy="4442750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74" name="波形 73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波形 74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72" name="波形 71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波形 72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2" name="组合 61"/>
            <p:cNvGrpSpPr/>
            <p:nvPr/>
          </p:nvGrpSpPr>
          <p:grpSpPr>
            <a:xfrm>
              <a:off x="0" y="4292079"/>
              <a:ext cx="12190414" cy="4442750"/>
              <a:chOff x="0" y="5400390"/>
              <a:chExt cx="12190414" cy="4442750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0" y="5403580"/>
                <a:ext cx="6095207" cy="4439560"/>
                <a:chOff x="0" y="5320120"/>
                <a:chExt cx="12190413" cy="4439560"/>
              </a:xfrm>
            </p:grpSpPr>
            <p:sp>
              <p:nvSpPr>
                <p:cNvPr id="68" name="波形 67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波形 68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6095207" y="5400390"/>
                <a:ext cx="6095207" cy="4439560"/>
                <a:chOff x="0" y="5320120"/>
                <a:chExt cx="12190413" cy="4439560"/>
              </a:xfrm>
            </p:grpSpPr>
            <p:sp>
              <p:nvSpPr>
                <p:cNvPr id="66" name="波形 65"/>
                <p:cNvSpPr/>
                <p:nvPr/>
              </p:nvSpPr>
              <p:spPr>
                <a:xfrm>
                  <a:off x="0" y="5320120"/>
                  <a:ext cx="12190413" cy="4419600"/>
                </a:xfrm>
                <a:prstGeom prst="wave">
                  <a:avLst/>
                </a:prstGeom>
                <a:solidFill>
                  <a:srgbClr val="1983B7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波形 66"/>
                <p:cNvSpPr/>
                <p:nvPr/>
              </p:nvSpPr>
              <p:spPr>
                <a:xfrm flipH="1">
                  <a:off x="0" y="5340080"/>
                  <a:ext cx="12190413" cy="4419600"/>
                </a:xfrm>
                <a:prstGeom prst="wave">
                  <a:avLst/>
                </a:prstGeom>
                <a:solidFill>
                  <a:srgbClr val="18D2A6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81" name="PA_标题 1"/>
          <p:cNvSpPr txBox="1"/>
          <p:nvPr>
            <p:custDataLst>
              <p:tags r:id="rId1"/>
            </p:custDataLst>
          </p:nvPr>
        </p:nvSpPr>
        <p:spPr>
          <a:xfrm>
            <a:off x="910630" y="2811682"/>
            <a:ext cx="10361851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000" b="1" dirty="0">
                <a:solidFill>
                  <a:srgbClr val="18D2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</a:t>
            </a:r>
            <a:r>
              <a:rPr lang="en-US" altLang="zh-CN" sz="6000" b="1" dirty="0">
                <a:solidFill>
                  <a:srgbClr val="18D2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6000" b="1" dirty="0">
              <a:solidFill>
                <a:srgbClr val="18D2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PA_副标题 2"/>
          <p:cNvSpPr txBox="1"/>
          <p:nvPr>
            <p:custDataLst>
              <p:tags r:id="rId2"/>
            </p:custDataLst>
          </p:nvPr>
        </p:nvSpPr>
        <p:spPr>
          <a:xfrm>
            <a:off x="1828721" y="3898483"/>
            <a:ext cx="8533289" cy="3834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作者：叶梓阳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负责人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咖啡集成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www.caffz.com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 build="p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1782</Words>
  <Application>WPS 演示</Application>
  <PresentationFormat>自定义</PresentationFormat>
  <Paragraphs>227</Paragraphs>
  <Slides>20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Calibri</vt:lpstr>
      <vt:lpstr>Impact</vt:lpstr>
      <vt:lpstr>Signika</vt:lpstr>
      <vt:lpstr>Open Sans Extrabold</vt:lpstr>
      <vt:lpstr>LiHei Pro</vt:lpstr>
      <vt:lpstr>迷你简汉真广标</vt:lpstr>
      <vt:lpstr>ITC Avant Garde Std Bk</vt:lpstr>
      <vt:lpstr>微软雅黑</vt:lpstr>
      <vt:lpstr>Bebas Neue</vt:lpstr>
      <vt:lpstr>Calibri</vt:lpstr>
      <vt:lpstr>Open Sans</vt:lpstr>
      <vt:lpstr>FontAwesome</vt:lpstr>
      <vt:lpstr>Arial Unicode MS</vt:lpstr>
      <vt:lpstr>等线</vt:lpstr>
      <vt:lpstr>Times New Roman</vt:lpstr>
      <vt:lpstr>Segoe Print</vt:lpstr>
      <vt:lpstr>Century Gothic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商务通用</dc:title>
  <dc:creator>user</dc:creator>
  <cp:keywords>user</cp:keywords>
  <cp:lastModifiedBy>Administrator</cp:lastModifiedBy>
  <cp:revision>977</cp:revision>
  <dcterms:created xsi:type="dcterms:W3CDTF">2015-12-01T09:06:00Z</dcterms:created>
  <dcterms:modified xsi:type="dcterms:W3CDTF">2019-01-29T04:02:53Z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2052-11.1.0.8013</vt:lpwstr>
  </property>
</Properties>
</file>